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hCZjKqYWk34ljuhFcIkVBSRLQI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25"/>
    <p:restoredTop sz="52815"/>
  </p:normalViewPr>
  <p:slideViewPr>
    <p:cSldViewPr snapToGrid="0" snapToObjects="1">
      <p:cViewPr varScale="1">
        <p:scale>
          <a:sx n="56" d="100"/>
          <a:sy n="56" d="100"/>
        </p:scale>
        <p:origin x="52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2T18:51:04.161"/>
    </inkml:context>
    <inkml:brush xml:id="br0">
      <inkml:brushProperty name="width" value="0.35" units="cm"/>
      <inkml:brushProperty name="height" value="0.35" units="cm"/>
      <inkml:brushProperty name="color" value="#FFFFFF"/>
    </inkml:brush>
  </inkml:definitions>
  <inkml:trace contextRef="#ctx0" brushRef="#br0">615 606 24575,'-26'-28'0,"-13"-21"0,-1 14 0,-16-36 0,-5 16-492,28 18 0,-1-2 479,-3 1 1,-1 1 12,-27-28 247,3 3-247,20 20 0,3 9 0,17 18 0,7 25 0,9 16 762,14 26-762,9 8 0,11 20 0,0 3-295,-10-37 1,-1 1 294,12 47 0,-10-47 0,0-1 0,9 37-22,-2-3 22,-2-21 0,-6-10 0,4-11 0,-8-17 0,-1 0 588,0-8-588,0-6 23,0-1-23,-1-6 0,0 0 0,1 6 0,0 1 0,7 13 0,2 2 0,8 15 0,0 2 0,-5 1 0,-3-3 0,-8-8 0,0-7 0,0 5 0,0-12 0,-6 5 0,-3-7 0,1-6 0,0-1 0,6-12 0,1-1 0,0-6 0,0 0 0,1-7 0,-1 5 0,1-6 0,-1 8 0,-6-7 0,5 4 0,-11-11 0,5 5 0,-6-7 0,0-9 0,0 7 0,0-6 0,0-1 0,0 7 0,0-7 0,0 9 0,-7 0 0,0 7 0,-7 2 0,0 0 0,1 4 0,-1-4 0,0 0 0,-7-2 0,4-16 0,-4 7 0,-1 0 0,6 3 0,-4 13 0,12-6 0,2 8 0,0 6 0,4 33 0,3 3 0,17 39 0,8-9 0,8 11 0,10 2 0,-7-3 0,17 6-531,-7-3 531,9 3 0,-10-2 0,6-9 0,-18-15 0,16 1 0,-25-19 0,12 2 0,-21-13 0,4-6 531,-7-1-531,0-6 0,-6-6 0,-1-16 0,-6-14 0,0-11 0,-8-17 0,-8 7 0,-13-40 0,-6 14 0,5-10 0,-5-3 0,8 27 0,0-9 0,2 14 0,10 17 0,-1 3 0,8 15 0,2 1 0,6 59 0,7-12 0,9 45 0,19-11 0,11 3 0,10 12-497,0 0 497,-2-10 0,2 7 0,-6-27 0,-7 5 0,-5-20 0,-17-8 0,0-2 0,-8-7 0,0-6 497,-6-6-497,-1-24 0,-6-18 0,-7-9 0,-11-17 0,0 17 0,-14-17 0,13 17 0,-10-4 0,13 15 0,-3 12 0,3-8 0,9 17 0,0-10 0,1 21 0,18 51 0,-8-18 0,17 40 0,-6-29 0,0-5 0,-1-2 0,7-3 0,-6-12 0,5 5 0,-7-7 0,0-6 0,-5-12 0,-3-19 0,-12-13 0,-1-3 0,-15-5 0,6 5 0,-14-17 0,5 7 0,-7-8 0,2 19 0,8 1 0,1 9 0,8 7 0,0 2 0,7 6 0,20 57 0,-2-23 0,23 46 0,-18-37 0,5 0 0,-8-7 0,1-2 0,-1-7 0,-6 0 0,5-5 0,-11-35 0,5-12 0,-6-22 0,-8 4 0,0 17 0,-8-6 0,2 15 0,-2-14 0,1 13 0,-1-13 0,2 21 0,-1-11 0,1 20 0,1-6 0,5 9 0,2-1 0,6 1 0,0-1 0,-6 7 0,5-6 0,-5 5 0,0 0 0,5-4 0,-11-4 0,4 1 0,-6-14 0,0 13 0,1-5 0,5 0 0,-4 5 0,5-5 0,5 12 0,22 21 0,-2-3 0,20 16 0,-23-13 0,12 1 0,-12 0 0,12 0 0,-12-1 0,5 1 0,-6-7 0,-1 5 0,0-11 0,7 5 0,-5-6 0,5 0 0,-7 6 0,0-5 0,0 5 0,0-6 0,0 0 0,0 0 0,0 0 0,0 0 0,0 0 0,0 0 0,0 0 0,0 0 0,0 0 0,0 0 0,0 0 0,0 0 0,0 0 0,-6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2T18:51:07.627"/>
    </inkml:context>
    <inkml:brush xml:id="br0">
      <inkml:brushProperty name="width" value="0.35" units="cm"/>
      <inkml:brushProperty name="height" value="0.35" units="cm"/>
      <inkml:brushProperty name="color" value="#FFFFFF"/>
    </inkml:brush>
  </inkml:definitions>
  <inkml:trace contextRef="#ctx0" brushRef="#br0">1711 1836 24575,'-33'0'0,"1"0"0,-38-18 0,13-2 0,-35-17-492,44 9 0,1-1 309,3 5 1,1-2 182,-14-19 0,-2-3 0,4 12 0,-1-3-492,-6-19 0,0-3 241,1 9 0,1 2 251,11 2 0,2 0-492,-5-4 0,2 2 468,14 9 0,1 2 24,-11-3 0,1-1-104,9 0 1,3 2 103,-21-14 860,11-5-860,19 21 983,3 9-190,-2-6 190,7 4-784,-7-16 57,0 0-256,5 8 0,-4 3 0,7 8 0,1 0 0,0 6 0,6 3 0,-4 7 0,10 0 0,-4 0 0,6 1 0,0 0 0,0 0 0,0-1 0,0 1 0,-5 5 0,20 2 0,-10 5 0,19 0 0,-11 0 0,0 0 0,7 0 0,-5 0 0,12 0 0,-12 0 0,12 0 0,-5 0 0,7 0 0,0 0 0,0 0 0,0 6 0,8 3 0,-6 5 0,14 2 0,-5-1 0,-1 1 0,7-1 0,-7 1 0,9-1 0,-9 1 0,-2-1 0,-8-1 0,-7 0 0,-2 0 0,-7-1 0,-6 0 0,5 0 0,-11 7 0,11-5 0,-4 12 0,5-12 0,1 12 0,-6-12 0,5 12 0,-12-12 0,6 5 0,-7-7 0,0 0 0,0 0 0,0 0 0,0-1 0,0 1 0,0-1 0,0 1 0,0 0 0,0-1 0,0 2 0,0-1 0,5 0 0,-3 0 0,4 0 0,-6 0 0,0 0 0,0 0 0,0 6 0,0-5 0,0 5 0,0-6 0,-6-6 0,-9-2 0,-7-5 0,-7 0 0,0 0 0,0 0 0,-9 0 0,7 0 0,1 0 0,3-6 0,11-9 0,-12-7 0,11-16 0,-4 7 0,5-15 0,8 7 0,-6-9 0,12 8 0,-5 3 0,7 8 0,0-1 0,0 1 0,0 7 0,0 2 0,0 7 0,0 0 0,0 0 0,5 6 0,2-5 0,6 11 0,0-5 0,0 0 0,0 5 0,0-11 0,1 10 0,6-10 0,2 10 0,15-11 0,-6 11 0,14-5 0,-14 0 0,7 5 0,-9-4 0,0 6 0,0-7 0,-8 6 0,0-6 0,-8 7 0,0 0 0,0 0 0,0 0 0,0 0 0,-6-6 0,5 5 0,-11-11 0,5 5 0,0-5 0,-5-1 0,5 0 0,0 0 0,-5 0 0,11-1 0,-10 1 0,9 0 0,-9 0 0,9-1 0,-9 1 0,9 0 0,-9 0 0,9 6 0,-9-5 0,10 5 0,-11-7 0,10 1 0,-9 0 0,9 6 0,-10-4 0,11 9 0,-10-9 0,9 10 0,-4-5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2T18:51:14.561"/>
    </inkml:context>
    <inkml:brush xml:id="br0">
      <inkml:brushProperty name="width" value="0.35" units="cm"/>
      <inkml:brushProperty name="height" value="0.35" units="cm"/>
      <inkml:brushProperty name="color" value="#FFFFFF"/>
    </inkml:brush>
  </inkml:definitions>
  <inkml:trace contextRef="#ctx0" brushRef="#br0">697 214 24575,'-3'53'0,"-1"1"0,1 10 0,1 1 0,1-9 0,2-1-492,-1 1 0,0 0 479,0-4 1,0-2 12,0 32 0,0-29 0,0 0 0,0 44 0,0-44 0,0 0 0,0 29 0,0 9 0,0-19 0,0 19 0,0-19 0,0 19 0,0-19 331,0-1-331,0-14 167,0-18-167,0-9 0,0-10 0,0-6 511,0 24-511,0 17 0,0 27 0,0 1-348,0-32 1,0 1 347,0 46 0,-1-44 0,2 0 0,6 41-86,-5-15 86,13-20 0,-13-12 0,11-10 0,-11-16 0,10-2 692,-11-7-692,11-6 89,-10 12-89,3 26 0,-5 20 0,0 8 0,0 15 0,0-25 0,0 7 0,0-13 0,0-17 0,0-3 0,0-15 0,0-2 0,0-7 0,6-5 0,-4 3 0,3 32 0,-5 27 0,0 16 0,0-34 0,0-1 0,0 32 0,0 0 0,0-3 0,0-29 0,0 4 0,0-31 0,0 5 0,0-16 0,0 0 0,0 36 0,0 9 0,0 25 0,-7-3 0,5-11 0,-14 0 0,14-9 0,-6-11 0,8-12 0,0-15 0,0-2 0,0-7 0,0-1 0,0 1 0,0 16 0,0 3 0,0 15 0,7-7 0,0-10 0,1 6 0,4-12 0,-10 6 0,4-10 0,-6-7 0,6 0 0,-4 0 0,4 7 0,1 19 0,-5 3 0,6 15 0,-1-9 0,-5-9 0,5-2 0,-7-15 0,0 14 0,0 5 0,0 19 0,0 0 0,0-3 0,0-10 0,0 33 0,0-23 0,0 2-368,0-1 1,0-1 367,0 6 0,0-3 0,-9 30 0,0-27 0,-9 14 0,3-35 0,-2 13 0,3-31 0,5 5 735,3-16-735,1 0 0,-6 48 0,-14-1 0,5 26 0,-7 2 0,3-35 0,5 15 0,-4-20 0,14-9 0,-4-2 0,11-15 0,-5-2 0,7-8 0,-7-48 0,6 0 0,-15-57 0,6 39 0,-1-1-492,0 0 0,0-2 351,-9-16 1,-1-1 140,4 5 0,1 0-492,-1-13 0,0-2 49,-5 0 1,1-1 442,4-6 0,-1-2 0,-5 1 0,0 2 0,5 17 0,2 2 0,0-8 0,0-1 0,-2-6 0,2-1-492,3 0 0,0-4 164,1 15 0,-1-4 0,2 3 88,-2-18 1,3 3-253,3 11 0,0 2 347,-3 4 0,1 5 851,7-27-706,-7 2 0,9 15 0,0 20 983,0 11-422,0 19 422,0 9 0,-6 8 0,4 0 0,-4-25-782,5-38 1,2-15-694,-1 2 0,0-6 164,0 9 0,0-5 0,0 5-24,5-11 0,-1 5-140,-3 10 0,0 2 287,8 10 0,1 3 205,-4 3 0,-1 2-77,0 1 0,1 3 77,10-15 0,-15 13 0,6 29 983,-7 11 0,0 7 0,0-35 0,0-22-621,0-27-724,0 2 362,0 4 0,0 19 0,0-8 0,0 29 0,0-5 0,0 32 0,0-5 0,0 16 0,0 0 558,-6 6-558,5-4 0,-5 4 0,23 0 0,-7 2 0,14 11 0,-11 1 0,7 7 0,2 0 0,7 0 0,8 1 0,3 0 0,17 2 0,-7-1 0,7 0 0,-9 0 0,0-7 0,-9-2 0,-9-1 0,-3-4 0,-12 3 0,12-5 0,-12 0 0,12 7 0,-5-6 0,7 6 0,-7-7 0,5 0 0,-12 0 0,5 0 0,-6 0 0,-1 0 0,-1 0 0,1 0 0,-1 0 0,1 0 0,0 0 0,0 0 0,7 0 0,2 0 0,7 0 0,0 0 0,-7 0 0,-2 6 0,-7-5 0,1 5 0,-1-6 0,0 0 0,7 0 0,2 0 0,7 0 0,0 0 0,0 0 0,0 0 0,0 0 0,-8 0 0,0 0 0,-8 0 0,0 0 0,0 0 0,-1 0 0,1 0 0,0 0 0,0 0 0,16 0 0,-5 0 0,13 0 0,-15 0 0,-2 0 0,0 0 0,-5 0 0,5 0 0,-7 0 0,0 0 0,-1 0 0,1 0 0,0 0 0,0 0 0,0-6 0,0 5 0,0-11 0,0 10 0,0-10 0,0 11 0,-5-11 0,-3 6 0,1-1 0,2-5 0,5 5 0,0-6 0,7-1 0,-5-7 0,13 5 0,-13-5 0,12 7 0,-12 0 0,5 6 0,-7-3 0,0 9 0,-6-10 0,4 11 0,-3-18 0,5 10 0,7-12 0,2 7 0,0 0 0,14-8 0,-12 6 0,13-13 0,-15 13 0,-2-4 0,-7 7 0,0 5 0,0-4 0,0 5 0,-5-6 0,-3 0 0,-5 1 0,0-1 0,0 1 0,0-1 0,6 6 0,14-53 0,5 16 0,12-48 0,-2 22 0,-2 10 0,0 3 0,-8 9 0,-3 9 0,-7 8 0,-2 11 0,0 6 0,-5 2 0,-3-21 0,-5 8 0,0-17 0,0 4 0,0 7 0,0 1 0,0 2 0,0 13 0,0-5 0,0 2 0,0 4 0,0-4 0,6 5 0,-4 0 0,4 0 0,-1 0 0,-3 0 0,10-1 0,-11 1 0,10 0 0,-9 0 0,3 1 0,1-1 0,-5 0 0,10 6 0,-9-4 0,9 3 0,-9-5 0,9 0 0,-10 1 0,5-1 0,0-6 0,-4 4 0,4-12 0,-6 12 0,0-6 0,0 1 0,0 5 0,0-5 0,6 13 0,-4-5 0,-15-2 0,-13 4 0,-31-28 0,-14 15 0,27-6 0,3 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*might consider adding a picture here.  If you do a picture in the background, it should be very muted (transparent) so that it is easy to still see the text.  Or could put something along the sides or bottom</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first class here looks more symmetric than ramp style, maybe transitional between the two</a:t>
            </a:r>
            <a:endParaRPr/>
          </a:p>
          <a:p>
            <a:pPr marL="0" lvl="0" indent="0" algn="l" rtl="0">
              <a:spcBef>
                <a:spcPts val="0"/>
              </a:spcBef>
              <a:spcAft>
                <a:spcPts val="0"/>
              </a:spcAft>
              <a:buNone/>
            </a:pPr>
            <a:endParaRPr/>
          </a:p>
          <a:p>
            <a:pPr marL="0" lvl="0" indent="0" algn="l" rtl="0">
              <a:spcBef>
                <a:spcPts val="0"/>
              </a:spcBef>
              <a:spcAft>
                <a:spcPts val="0"/>
              </a:spcAft>
              <a:buNone/>
            </a:pPr>
            <a:r>
              <a:rPr lang="en-US"/>
              <a:t>Along with how ridges can be extremely messy. </a:t>
            </a:r>
            <a:endParaRPr/>
          </a:p>
        </p:txBody>
      </p:sp>
      <p:sp>
        <p:nvSpPr>
          <p:cNvPr id="214" name="Google Shape;21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256" name="Google Shape;25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br>
              <a:rPr lang="en-US" dirty="0"/>
            </a:br>
            <a:endParaRPr lang="en-US" dirty="0"/>
          </a:p>
        </p:txBody>
      </p:sp>
      <p:sp>
        <p:nvSpPr>
          <p:cNvPr id="265" name="Google Shape;26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*try to find a better definition of “tectonics”</a:t>
            </a:r>
            <a:endParaRPr/>
          </a:p>
          <a:p>
            <a:pPr marL="0" lvl="0" indent="0" algn="l" rtl="0">
              <a:spcBef>
                <a:spcPts val="0"/>
              </a:spcBef>
              <a:spcAft>
                <a:spcPts val="0"/>
              </a:spcAft>
              <a:buNone/>
            </a:pPr>
            <a:r>
              <a:rPr lang="en-US"/>
              <a:t>*”geophysical evolution”</a:t>
            </a:r>
            <a:endParaRPr/>
          </a:p>
          <a:p>
            <a:pPr marL="0" lvl="0" indent="0" algn="l" rtl="0">
              <a:spcBef>
                <a:spcPts val="0"/>
              </a:spcBef>
              <a:spcAft>
                <a:spcPts val="0"/>
              </a:spcAft>
              <a:buNone/>
            </a:pPr>
            <a:endParaRPr/>
          </a:p>
          <a:p>
            <a:pPr marL="0" lvl="0" indent="0" algn="l" rtl="0">
              <a:spcBef>
                <a:spcPts val="0"/>
              </a:spcBef>
              <a:spcAft>
                <a:spcPts val="0"/>
              </a:spcAft>
              <a:buNone/>
            </a:pPr>
            <a:r>
              <a:rPr lang="en-US"/>
              <a:t>Studying Martain tectonics will tell us about the large scale processes occurring on mars that could affect the subsurface structure. One region of Mars that is orientted towardds studying martian tectonics is  the Tharsis region. Tharis is known to undergo tectonic processes that have caused extensive crustal deformation. this area is actually Solis and Lunae Planum, home to the wrinkle ridges of this study.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1" name="Google Shape;10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Amethyst Rupes</a:t>
            </a:r>
            <a:endParaRPr/>
          </a:p>
          <a:p>
            <a:pPr marL="0" lvl="0" indent="0" algn="l" rtl="0">
              <a:spcBef>
                <a:spcPts val="0"/>
              </a:spcBef>
              <a:spcAft>
                <a:spcPts val="0"/>
              </a:spcAft>
              <a:buNone/>
            </a:pPr>
            <a:r>
              <a:rPr lang="en-US"/>
              <a:t>What are wrinkle ridges? Wrinkle ridges are </a:t>
            </a:r>
            <a:r>
              <a:rPr lang="en-US" sz="1200" b="0" i="0" u="none" strike="noStrike">
                <a:solidFill>
                  <a:schemeClr val="dk1"/>
                </a:solidFill>
                <a:latin typeface="Calibri"/>
                <a:ea typeface="Calibri"/>
                <a:cs typeface="Calibri"/>
                <a:sym typeface="Calibri"/>
              </a:rPr>
              <a:t>are compressional tectonic structures that are observed in numerous amounts on the surface of Mars. Here in the diagram, we can see a basic blind thrust fault resulting in the ductole rock layer fold. In the below image we can see the topography of a wrinkle ridge in Lynae planum.</a:t>
            </a:r>
            <a:endParaRPr/>
          </a:p>
        </p:txBody>
      </p:sp>
      <p:sp>
        <p:nvSpPr>
          <p:cNvPr id="116" name="Google Shape;11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*should be “goals… are” rather than is</a:t>
            </a:r>
            <a:endParaRPr/>
          </a:p>
          <a:p>
            <a:pPr marL="0" lvl="0" indent="0" algn="l" rtl="0">
              <a:spcBef>
                <a:spcPts val="0"/>
              </a:spcBef>
              <a:spcAft>
                <a:spcPts val="0"/>
              </a:spcAft>
              <a:buNone/>
            </a:pPr>
            <a:r>
              <a:rPr lang="en-US"/>
              <a:t>*could delete first bullet – redundant with title</a:t>
            </a:r>
            <a:endParaRPr/>
          </a:p>
          <a:p>
            <a:pPr marL="0" lvl="0" indent="0" algn="l" rtl="0">
              <a:spcBef>
                <a:spcPts val="0"/>
              </a:spcBef>
              <a:spcAft>
                <a:spcPts val="0"/>
              </a:spcAft>
              <a:buNone/>
            </a:pPr>
            <a:endParaRPr/>
          </a:p>
          <a:p>
            <a:pPr marL="0" lvl="0" indent="0" algn="l" rtl="0">
              <a:spcBef>
                <a:spcPts val="0"/>
              </a:spcBef>
              <a:spcAft>
                <a:spcPts val="0"/>
              </a:spcAft>
              <a:buNone/>
            </a:pPr>
            <a:r>
              <a:rPr lang="en-US"/>
              <a:t>Most studies focusing on the wrinkle ridges of mars . However, the variability of these ridges is frequently less studied. So this project focuses on that variability and how to exactly measure that. </a:t>
            </a:r>
            <a:endParaRPr/>
          </a:p>
        </p:txBody>
      </p:sp>
      <p:sp>
        <p:nvSpPr>
          <p:cNvPr id="131" name="Google Shape;1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bullet – don’t need to talk about receiving, can just say “Data: topography from MOLA (…”</a:t>
            </a:r>
            <a:endParaRPr/>
          </a:p>
          <a:p>
            <a:pPr marL="0" lvl="0" indent="0" algn="l" rtl="0">
              <a:spcBef>
                <a:spcPts val="0"/>
              </a:spcBef>
              <a:spcAft>
                <a:spcPts val="0"/>
              </a:spcAft>
              <a:buNone/>
            </a:pPr>
            <a:endParaRPr/>
          </a:p>
        </p:txBody>
      </p:sp>
      <p:sp>
        <p:nvSpPr>
          <p:cNvPr id="143" name="Google Shape;14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Arial"/>
                <a:ea typeface="Arial"/>
                <a:cs typeface="Arial"/>
                <a:sym typeface="Arial"/>
              </a:rPr>
              <a:t>*Nice animation</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We are clustering profiles themselves and this will help us determine which profiles are more similar to each other. </a:t>
            </a:r>
            <a:endParaRPr/>
          </a:p>
        </p:txBody>
      </p:sp>
      <p:sp>
        <p:nvSpPr>
          <p:cNvPr id="158" name="Google Shape;1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*don’t worry about this for your presentation, but here is an observation for you.  The second cluster appears to show a double morphology, but the profiles need to be extended further in length to show that clearly.  This also reveals an important aspect of the variability.  The double ridges in class 2 and 3 have very different widths for the wide ridge (but perhaps more similar narrow ridge widths).  That indicates a very different arragenment of faults in the subsurface (maybe a backthrust nucleating at greater depth, or with shallower dip)</a:t>
            </a:r>
            <a:endParaRPr/>
          </a:p>
        </p:txBody>
      </p:sp>
      <p:sp>
        <p:nvSpPr>
          <p:cNvPr id="199" name="Google Shape;19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customXml" Target="../ink/ink3.xml"/><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customXml" Target="../ink/ink2.xml"/><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customXml" Target="../ink/ink1.xml"/><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0" y="-38947"/>
            <a:ext cx="91440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Arial"/>
              <a:buNone/>
            </a:pPr>
            <a:r>
              <a:rPr lang="en-US" dirty="0">
                <a:latin typeface="Arial"/>
                <a:ea typeface="Arial"/>
                <a:cs typeface="Arial"/>
                <a:sym typeface="Arial"/>
              </a:rPr>
              <a:t>Variability Along Martian 	  Wrinkle Ridges</a:t>
            </a:r>
            <a:endParaRPr dirty="0"/>
          </a:p>
        </p:txBody>
      </p:sp>
      <p:sp>
        <p:nvSpPr>
          <p:cNvPr id="90" name="Google Shape;90;p1"/>
          <p:cNvSpPr txBox="1">
            <a:spLocks noGrp="1"/>
          </p:cNvSpPr>
          <p:nvPr>
            <p:ph type="subTitle" idx="1"/>
          </p:nvPr>
        </p:nvSpPr>
        <p:spPr>
          <a:xfrm>
            <a:off x="15574538" y="5100295"/>
            <a:ext cx="45719" cy="45719"/>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90000"/>
              </a:lnSpc>
              <a:spcBef>
                <a:spcPts val="0"/>
              </a:spcBef>
              <a:spcAft>
                <a:spcPts val="0"/>
              </a:spcAft>
              <a:buClr>
                <a:schemeClr val="dk1"/>
              </a:buClr>
              <a:buSzPct val="100000"/>
              <a:buNone/>
            </a:pPr>
            <a:endParaRPr/>
          </a:p>
        </p:txBody>
      </p:sp>
      <p:pic>
        <p:nvPicPr>
          <p:cNvPr id="91" name="Google Shape;91;p1"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92" name="Google Shape;92;p1" descr="nasa-logo"/>
          <p:cNvPicPr preferRelativeResize="0"/>
          <p:nvPr/>
        </p:nvPicPr>
        <p:blipFill rotWithShape="1">
          <a:blip r:embed="rId4">
            <a:alphaModFix/>
          </a:blip>
          <a:srcRect/>
          <a:stretch/>
        </p:blipFill>
        <p:spPr>
          <a:xfrm>
            <a:off x="16141277" y="6700495"/>
            <a:ext cx="53402" cy="45719"/>
          </a:xfrm>
          <a:prstGeom prst="rect">
            <a:avLst/>
          </a:prstGeom>
          <a:noFill/>
          <a:ln>
            <a:noFill/>
          </a:ln>
        </p:spPr>
      </p:pic>
      <p:pic>
        <p:nvPicPr>
          <p:cNvPr id="93" name="Google Shape;93;p1"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pic>
        <p:nvPicPr>
          <p:cNvPr id="94" name="Google Shape;94;p1" descr="nasa-logo"/>
          <p:cNvPicPr preferRelativeResize="0"/>
          <p:nvPr/>
        </p:nvPicPr>
        <p:blipFill rotWithShape="1">
          <a:blip r:embed="rId4">
            <a:alphaModFix/>
          </a:blip>
          <a:srcRect/>
          <a:stretch/>
        </p:blipFill>
        <p:spPr>
          <a:xfrm>
            <a:off x="5382726" y="5830673"/>
            <a:ext cx="1016001" cy="869822"/>
          </a:xfrm>
          <a:prstGeom prst="rect">
            <a:avLst/>
          </a:prstGeom>
          <a:noFill/>
          <a:ln>
            <a:noFill/>
          </a:ln>
        </p:spPr>
      </p:pic>
      <p:sp>
        <p:nvSpPr>
          <p:cNvPr id="95" name="Google Shape;95;p1"/>
          <p:cNvSpPr/>
          <p:nvPr/>
        </p:nvSpPr>
        <p:spPr>
          <a:xfrm>
            <a:off x="141243" y="2489740"/>
            <a:ext cx="7875300" cy="3252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0" i="0" u="none" strike="noStrike" cap="none" dirty="0">
                <a:solidFill>
                  <a:srgbClr val="000000"/>
                </a:solidFill>
                <a:latin typeface="Arial"/>
                <a:ea typeface="Arial"/>
                <a:cs typeface="Arial"/>
                <a:sym typeface="Arial"/>
              </a:rPr>
              <a:t>Arizona Space Grant Consortium</a:t>
            </a:r>
            <a:endParaRPr sz="3200" b="0" i="0" u="none" strike="noStrike" cap="none" dirty="0">
              <a:solidFill>
                <a:schemeClr val="dk1"/>
              </a:solidFill>
              <a:latin typeface="Arial"/>
              <a:ea typeface="Arial"/>
              <a:cs typeface="Arial"/>
              <a:sym typeface="Arial"/>
            </a:endParaRPr>
          </a:p>
          <a:p>
            <a:pPr marL="0" marR="0" lvl="0" indent="0" algn="ctr" rtl="0">
              <a:spcBef>
                <a:spcPts val="1000"/>
              </a:spcBef>
              <a:spcAft>
                <a:spcPts val="0"/>
              </a:spcAft>
              <a:buNone/>
            </a:pPr>
            <a:r>
              <a:rPr lang="en-US" sz="3200" b="0" i="0" u="none" strike="noStrike" cap="none" dirty="0">
                <a:solidFill>
                  <a:srgbClr val="000000"/>
                </a:solidFill>
                <a:latin typeface="Arial"/>
                <a:ea typeface="Arial"/>
                <a:cs typeface="Arial"/>
                <a:sym typeface="Arial"/>
              </a:rPr>
              <a:t>University of Arizona </a:t>
            </a:r>
            <a:endParaRPr sz="3200" b="0" i="0" u="none" strike="noStrike" cap="none" dirty="0">
              <a:solidFill>
                <a:schemeClr val="dk1"/>
              </a:solidFill>
              <a:latin typeface="Arial"/>
              <a:ea typeface="Arial"/>
              <a:cs typeface="Arial"/>
              <a:sym typeface="Arial"/>
            </a:endParaRPr>
          </a:p>
          <a:p>
            <a:pPr marL="0" marR="0" lvl="0" indent="0" algn="ctr" rtl="0">
              <a:spcBef>
                <a:spcPts val="1000"/>
              </a:spcBef>
              <a:spcAft>
                <a:spcPts val="0"/>
              </a:spcAft>
              <a:buNone/>
            </a:pPr>
            <a:r>
              <a:rPr lang="en-US" sz="2400" b="0" i="0" u="none" strike="noStrike" cap="none" dirty="0">
                <a:solidFill>
                  <a:srgbClr val="000000"/>
                </a:solidFill>
                <a:latin typeface="Arial"/>
                <a:ea typeface="Arial"/>
                <a:cs typeface="Arial"/>
                <a:sym typeface="Arial"/>
              </a:rPr>
              <a:t>Morgan Cryder </a:t>
            </a:r>
            <a:endParaRPr sz="3200" b="0" i="0" u="none" strike="noStrike" cap="none" dirty="0">
              <a:solidFill>
                <a:schemeClr val="dk1"/>
              </a:solidFill>
              <a:latin typeface="Arial"/>
              <a:ea typeface="Arial"/>
              <a:cs typeface="Arial"/>
              <a:sym typeface="Arial"/>
            </a:endParaRPr>
          </a:p>
          <a:p>
            <a:pPr marL="0" marR="0" lvl="0" indent="0" algn="ctr" rtl="0">
              <a:spcBef>
                <a:spcPts val="1000"/>
              </a:spcBef>
              <a:spcAft>
                <a:spcPts val="0"/>
              </a:spcAft>
              <a:buNone/>
            </a:pPr>
            <a:r>
              <a:rPr lang="en-US" sz="2400" b="0" i="0" u="none" strike="noStrike" cap="none" dirty="0">
                <a:solidFill>
                  <a:srgbClr val="000000"/>
                </a:solidFill>
                <a:latin typeface="Arial"/>
                <a:ea typeface="Arial"/>
                <a:cs typeface="Arial"/>
                <a:sym typeface="Arial"/>
              </a:rPr>
              <a:t>Jeff Andrews-Hanna</a:t>
            </a:r>
            <a:endParaRPr sz="3200" b="0" i="0" u="none" strike="noStrike" cap="none" dirty="0">
              <a:solidFill>
                <a:schemeClr val="dk1"/>
              </a:solidFill>
              <a:latin typeface="Arial"/>
              <a:ea typeface="Arial"/>
              <a:cs typeface="Arial"/>
              <a:sym typeface="Arial"/>
            </a:endParaRPr>
          </a:p>
          <a:p>
            <a:pPr marL="0" marR="0" lvl="0" indent="0" algn="ctr" rtl="0">
              <a:spcBef>
                <a:spcPts val="1000"/>
              </a:spcBef>
              <a:spcAft>
                <a:spcPts val="0"/>
              </a:spcAft>
              <a:buNone/>
            </a:pPr>
            <a:r>
              <a:rPr lang="en-US" sz="2400" b="0" i="0" u="none" strike="noStrike" cap="none" dirty="0">
                <a:solidFill>
                  <a:srgbClr val="000000"/>
                </a:solidFill>
                <a:latin typeface="Arial"/>
                <a:ea typeface="Arial"/>
                <a:cs typeface="Arial"/>
                <a:sym typeface="Arial"/>
              </a:rPr>
              <a:t>April 2021</a:t>
            </a:r>
            <a:endParaRPr sz="32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br>
              <a:rPr lang="en-US" sz="1800" b="0" i="0" u="none" strike="noStrike" cap="none"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pic>
        <p:nvPicPr>
          <p:cNvPr id="96" name="Google Shape;96;p1" descr="A picture containing nature, dirty&#10;&#10;Description automatically generated"/>
          <p:cNvPicPr preferRelativeResize="0"/>
          <p:nvPr/>
        </p:nvPicPr>
        <p:blipFill rotWithShape="1">
          <a:blip r:embed="rId6">
            <a:alphaModFix/>
          </a:blip>
          <a:srcRect/>
          <a:stretch/>
        </p:blipFill>
        <p:spPr>
          <a:xfrm>
            <a:off x="7349125" y="1625875"/>
            <a:ext cx="4086725" cy="4060824"/>
          </a:xfrm>
          <a:prstGeom prst="rect">
            <a:avLst/>
          </a:prstGeom>
          <a:noFill/>
          <a:ln>
            <a:noFill/>
          </a:ln>
        </p:spPr>
      </p:pic>
      <p:sp>
        <p:nvSpPr>
          <p:cNvPr id="97" name="Google Shape;97;p1"/>
          <p:cNvSpPr txBox="1"/>
          <p:nvPr/>
        </p:nvSpPr>
        <p:spPr>
          <a:xfrm>
            <a:off x="7349125" y="5201375"/>
            <a:ext cx="978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EFEFEF"/>
                </a:solidFill>
              </a:rPr>
              <a:t>Wrinkle Ridge in Lunae Planum</a:t>
            </a:r>
            <a:endParaRPr>
              <a:solidFill>
                <a:srgbClr val="EFEFE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0"/>
          <p:cNvSpPr txBox="1">
            <a:spLocks noGrp="1"/>
          </p:cNvSpPr>
          <p:nvPr>
            <p:ph type="title"/>
          </p:nvPr>
        </p:nvSpPr>
        <p:spPr>
          <a:xfrm>
            <a:off x="117987" y="5899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Individual Ridges Highlighted </a:t>
            </a:r>
            <a:endParaRPr/>
          </a:p>
        </p:txBody>
      </p:sp>
      <p:pic>
        <p:nvPicPr>
          <p:cNvPr id="217" name="Google Shape;217;p10"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218" name="Google Shape;218;p10" descr="nasa-logo"/>
          <p:cNvPicPr preferRelativeResize="0"/>
          <p:nvPr/>
        </p:nvPicPr>
        <p:blipFill rotWithShape="1">
          <a:blip r:embed="rId4">
            <a:alphaModFix/>
          </a:blip>
          <a:srcRect/>
          <a:stretch/>
        </p:blipFill>
        <p:spPr>
          <a:xfrm>
            <a:off x="5382726" y="5830673"/>
            <a:ext cx="1016001" cy="869822"/>
          </a:xfrm>
          <a:prstGeom prst="rect">
            <a:avLst/>
          </a:prstGeom>
          <a:noFill/>
          <a:ln>
            <a:noFill/>
          </a:ln>
        </p:spPr>
      </p:pic>
      <p:pic>
        <p:nvPicPr>
          <p:cNvPr id="219" name="Google Shape;219;p10"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sp>
        <p:nvSpPr>
          <p:cNvPr id="220" name="Google Shape;220;p10"/>
          <p:cNvSpPr txBox="1"/>
          <p:nvPr/>
        </p:nvSpPr>
        <p:spPr>
          <a:xfrm>
            <a:off x="358588" y="1232925"/>
            <a:ext cx="27671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Ridge 1198</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       Lunae Planum</a:t>
            </a:r>
            <a:endParaRPr/>
          </a:p>
        </p:txBody>
      </p:sp>
      <p:sp>
        <p:nvSpPr>
          <p:cNvPr id="221" name="Google Shape;221;p10"/>
          <p:cNvSpPr txBox="1"/>
          <p:nvPr/>
        </p:nvSpPr>
        <p:spPr>
          <a:xfrm>
            <a:off x="358588" y="2063922"/>
            <a:ext cx="4105836" cy="4062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Width</a:t>
            </a:r>
            <a:r>
              <a:rPr lang="en-US" sz="2400" dirty="0">
                <a:solidFill>
                  <a:schemeClr val="dk1"/>
                </a:solidFill>
                <a:latin typeface="Arial"/>
                <a:ea typeface="Arial"/>
                <a:cs typeface="Arial"/>
                <a:sym typeface="Arial"/>
              </a:rPr>
              <a:t> : ~ 13 km (ramp)</a:t>
            </a:r>
            <a:endParaRPr dirty="0"/>
          </a:p>
          <a:p>
            <a:pPr marL="0" marR="0" lvl="0" indent="0" algn="l" rtl="0">
              <a:spcBef>
                <a:spcPts val="0"/>
              </a:spcBef>
              <a:spcAft>
                <a:spcPts val="0"/>
              </a:spcAft>
              <a:buNone/>
            </a:pPr>
            <a:r>
              <a:rPr lang="en-US" sz="2400" b="1" dirty="0">
                <a:solidFill>
                  <a:schemeClr val="dk1"/>
                </a:solidFill>
                <a:latin typeface="Arial"/>
                <a:ea typeface="Arial"/>
                <a:cs typeface="Arial"/>
                <a:sym typeface="Arial"/>
              </a:rPr>
              <a:t>Width</a:t>
            </a:r>
            <a:r>
              <a:rPr lang="en-US" sz="2400" b="0" dirty="0">
                <a:solidFill>
                  <a:schemeClr val="dk1"/>
                </a:solidFill>
                <a:latin typeface="Arial"/>
                <a:ea typeface="Arial"/>
                <a:cs typeface="Arial"/>
                <a:sym typeface="Arial"/>
              </a:rPr>
              <a:t> : ~ 5 km (peak)</a:t>
            </a:r>
            <a:endParaRPr dirty="0"/>
          </a:p>
          <a:p>
            <a:pPr marL="0" marR="0" lvl="0" indent="0" algn="l" rtl="0">
              <a:spcBef>
                <a:spcPts val="0"/>
              </a:spcBef>
              <a:spcAft>
                <a:spcPts val="0"/>
              </a:spcAft>
              <a:buNone/>
            </a:pPr>
            <a:r>
              <a:rPr lang="en-US" sz="2400" b="1" dirty="0">
                <a:solidFill>
                  <a:schemeClr val="dk1"/>
                </a:solidFill>
                <a:latin typeface="Arial"/>
                <a:ea typeface="Arial"/>
                <a:cs typeface="Arial"/>
                <a:sym typeface="Arial"/>
              </a:rPr>
              <a:t>Height</a:t>
            </a:r>
            <a:r>
              <a:rPr lang="en-US" sz="2400" dirty="0">
                <a:solidFill>
                  <a:schemeClr val="dk1"/>
                </a:solidFill>
                <a:latin typeface="Arial"/>
                <a:ea typeface="Arial"/>
                <a:cs typeface="Arial"/>
                <a:sym typeface="Arial"/>
              </a:rPr>
              <a:t> : Varies from elevations upwards ~170 m - 340 m</a:t>
            </a:r>
            <a:endParaRPr sz="2400" b="0" dirty="0">
              <a:solidFill>
                <a:schemeClr val="dk1"/>
              </a:solidFill>
              <a:latin typeface="Arial"/>
              <a:ea typeface="Arial"/>
              <a:cs typeface="Arial"/>
              <a:sym typeface="Arial"/>
            </a:endParaRPr>
          </a:p>
          <a:p>
            <a:pPr marL="0" marR="0" lvl="0" indent="0" algn="l" rtl="0">
              <a:spcBef>
                <a:spcPts val="0"/>
              </a:spcBef>
              <a:spcAft>
                <a:spcPts val="0"/>
              </a:spcAft>
              <a:buNone/>
            </a:pPr>
            <a:r>
              <a:rPr lang="en-US" sz="2400" b="1" dirty="0">
                <a:solidFill>
                  <a:schemeClr val="dk1"/>
                </a:solidFill>
                <a:latin typeface="Arial"/>
                <a:ea typeface="Arial"/>
                <a:cs typeface="Arial"/>
                <a:sym typeface="Arial"/>
              </a:rPr>
              <a:t>Type</a:t>
            </a:r>
            <a:r>
              <a:rPr lang="en-US" sz="2400" dirty="0">
                <a:solidFill>
                  <a:schemeClr val="dk1"/>
                </a:solidFill>
                <a:latin typeface="Arial"/>
                <a:ea typeface="Arial"/>
                <a:cs typeface="Arial"/>
                <a:sym typeface="Arial"/>
              </a:rPr>
              <a:t> : Symmetric </a:t>
            </a:r>
            <a:r>
              <a:rPr lang="en-US" sz="2400" dirty="0">
                <a:solidFill>
                  <a:schemeClr val="dk1"/>
                </a:solidFill>
              </a:rPr>
              <a:t>to</a:t>
            </a:r>
            <a:r>
              <a:rPr lang="en-US" sz="2400" dirty="0">
                <a:solidFill>
                  <a:schemeClr val="dk1"/>
                </a:solidFill>
                <a:latin typeface="Arial"/>
                <a:ea typeface="Arial"/>
                <a:cs typeface="Arial"/>
                <a:sym typeface="Arial"/>
              </a:rPr>
              <a:t> ramp</a:t>
            </a:r>
            <a:endParaRPr dirty="0"/>
          </a:p>
          <a:p>
            <a:pPr marL="0" marR="0" lvl="0" indent="0" algn="l" rtl="0">
              <a:spcBef>
                <a:spcPts val="0"/>
              </a:spcBef>
              <a:spcAft>
                <a:spcPts val="0"/>
              </a:spcAft>
              <a:buNone/>
            </a:pPr>
            <a:r>
              <a:rPr lang="en-US" sz="2400" b="1" dirty="0">
                <a:solidFill>
                  <a:schemeClr val="dk1"/>
                </a:solidFill>
                <a:latin typeface="Arial"/>
                <a:ea typeface="Arial"/>
                <a:cs typeface="Arial"/>
                <a:sym typeface="Arial"/>
              </a:rPr>
              <a:t>This ridge demonstrates variability along its profiles, but also shows how messy ridges can be.</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pic>
        <p:nvPicPr>
          <p:cNvPr id="222" name="Google Shape;222;p10" descr="Chart&#10;&#10;Description automatically generated"/>
          <p:cNvPicPr preferRelativeResize="0"/>
          <p:nvPr/>
        </p:nvPicPr>
        <p:blipFill rotWithShape="1">
          <a:blip r:embed="rId6">
            <a:alphaModFix/>
          </a:blip>
          <a:srcRect/>
          <a:stretch/>
        </p:blipFill>
        <p:spPr>
          <a:xfrm>
            <a:off x="8424135" y="1232925"/>
            <a:ext cx="3557320" cy="3678698"/>
          </a:xfrm>
          <a:prstGeom prst="rect">
            <a:avLst/>
          </a:prstGeom>
          <a:noFill/>
          <a:ln>
            <a:noFill/>
          </a:ln>
        </p:spPr>
      </p:pic>
      <p:pic>
        <p:nvPicPr>
          <p:cNvPr id="223" name="Google Shape;223;p10" descr="Chart, line chart&#10;&#10;Description automatically generated"/>
          <p:cNvPicPr preferRelativeResize="0"/>
          <p:nvPr/>
        </p:nvPicPr>
        <p:blipFill rotWithShape="1">
          <a:blip r:embed="rId7">
            <a:alphaModFix/>
          </a:blip>
          <a:srcRect/>
          <a:stretch/>
        </p:blipFill>
        <p:spPr>
          <a:xfrm>
            <a:off x="4464424" y="1291522"/>
            <a:ext cx="3683705" cy="3620101"/>
          </a:xfrm>
          <a:prstGeom prst="rect">
            <a:avLst/>
          </a:prstGeom>
          <a:noFill/>
          <a:ln>
            <a:noFill/>
          </a:ln>
        </p:spPr>
      </p:pic>
      <p:sp>
        <p:nvSpPr>
          <p:cNvPr id="224" name="Google Shape;224;p10"/>
          <p:cNvSpPr txBox="1"/>
          <p:nvPr/>
        </p:nvSpPr>
        <p:spPr>
          <a:xfrm>
            <a:off x="4464424" y="5028616"/>
            <a:ext cx="32324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K – Means Plot of Ridge 1198</a:t>
            </a:r>
            <a:endParaRPr/>
          </a:p>
        </p:txBody>
      </p:sp>
      <p:sp>
        <p:nvSpPr>
          <p:cNvPr id="225" name="Google Shape;225;p10"/>
          <p:cNvSpPr txBox="1"/>
          <p:nvPr/>
        </p:nvSpPr>
        <p:spPr>
          <a:xfrm>
            <a:off x="8424135" y="5013995"/>
            <a:ext cx="35189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Location of the Profiles on Ridge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0" y="3646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Individual Ridges Highlighted </a:t>
            </a:r>
            <a:endParaRPr/>
          </a:p>
        </p:txBody>
      </p:sp>
      <p:pic>
        <p:nvPicPr>
          <p:cNvPr id="231" name="Google Shape;231;p11"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232" name="Google Shape;232;p11" descr="nasa-logo"/>
          <p:cNvPicPr preferRelativeResize="0"/>
          <p:nvPr/>
        </p:nvPicPr>
        <p:blipFill rotWithShape="1">
          <a:blip r:embed="rId4">
            <a:alphaModFix/>
          </a:blip>
          <a:srcRect/>
          <a:stretch/>
        </p:blipFill>
        <p:spPr>
          <a:xfrm>
            <a:off x="5382726" y="5830673"/>
            <a:ext cx="1016001" cy="869822"/>
          </a:xfrm>
          <a:prstGeom prst="rect">
            <a:avLst/>
          </a:prstGeom>
          <a:noFill/>
          <a:ln>
            <a:noFill/>
          </a:ln>
        </p:spPr>
      </p:pic>
      <p:pic>
        <p:nvPicPr>
          <p:cNvPr id="233" name="Google Shape;233;p11"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sp>
        <p:nvSpPr>
          <p:cNvPr id="234" name="Google Shape;234;p11"/>
          <p:cNvSpPr txBox="1"/>
          <p:nvPr/>
        </p:nvSpPr>
        <p:spPr>
          <a:xfrm>
            <a:off x="358588" y="1232925"/>
            <a:ext cx="257795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Ridge 168</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       Solis Planum</a:t>
            </a:r>
            <a:endParaRPr/>
          </a:p>
        </p:txBody>
      </p:sp>
      <p:pic>
        <p:nvPicPr>
          <p:cNvPr id="235" name="Google Shape;235;p11" descr="Graphical user interface, chart&#10;&#10;Description automatically generated"/>
          <p:cNvPicPr preferRelativeResize="0"/>
          <p:nvPr/>
        </p:nvPicPr>
        <p:blipFill rotWithShape="1">
          <a:blip r:embed="rId6">
            <a:alphaModFix/>
          </a:blip>
          <a:srcRect/>
          <a:stretch/>
        </p:blipFill>
        <p:spPr>
          <a:xfrm>
            <a:off x="7837454" y="1232924"/>
            <a:ext cx="4213303" cy="3769703"/>
          </a:xfrm>
          <a:prstGeom prst="rect">
            <a:avLst/>
          </a:prstGeom>
          <a:noFill/>
          <a:ln>
            <a:noFill/>
          </a:ln>
        </p:spPr>
      </p:pic>
      <p:pic>
        <p:nvPicPr>
          <p:cNvPr id="236" name="Google Shape;236;p11" descr="Chart, line chart, histogram&#10;&#10;Description automatically generated"/>
          <p:cNvPicPr preferRelativeResize="0"/>
          <p:nvPr/>
        </p:nvPicPr>
        <p:blipFill rotWithShape="1">
          <a:blip r:embed="rId7">
            <a:alphaModFix/>
          </a:blip>
          <a:srcRect/>
          <a:stretch/>
        </p:blipFill>
        <p:spPr>
          <a:xfrm>
            <a:off x="3518914" y="1232924"/>
            <a:ext cx="4058063" cy="3801253"/>
          </a:xfrm>
          <a:prstGeom prst="rect">
            <a:avLst/>
          </a:prstGeom>
          <a:noFill/>
          <a:ln>
            <a:noFill/>
          </a:ln>
        </p:spPr>
      </p:pic>
      <p:sp>
        <p:nvSpPr>
          <p:cNvPr id="237" name="Google Shape;237;p11"/>
          <p:cNvSpPr txBox="1"/>
          <p:nvPr/>
        </p:nvSpPr>
        <p:spPr>
          <a:xfrm>
            <a:off x="3518914" y="5126636"/>
            <a:ext cx="31213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K – Means Plot of Ridge 220</a:t>
            </a:r>
            <a:endParaRPr/>
          </a:p>
        </p:txBody>
      </p:sp>
      <p:sp>
        <p:nvSpPr>
          <p:cNvPr id="238" name="Google Shape;238;p11"/>
          <p:cNvSpPr txBox="1"/>
          <p:nvPr/>
        </p:nvSpPr>
        <p:spPr>
          <a:xfrm>
            <a:off x="7837454" y="5145115"/>
            <a:ext cx="35189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Location of the Profiles on Ridge</a:t>
            </a:r>
            <a:endParaRPr/>
          </a:p>
        </p:txBody>
      </p:sp>
      <p:cxnSp>
        <p:nvCxnSpPr>
          <p:cNvPr id="239" name="Google Shape;239;p11"/>
          <p:cNvCxnSpPr/>
          <p:nvPr/>
        </p:nvCxnSpPr>
        <p:spPr>
          <a:xfrm>
            <a:off x="7837454" y="2796988"/>
            <a:ext cx="858311" cy="0"/>
          </a:xfrm>
          <a:prstGeom prst="straightConnector1">
            <a:avLst/>
          </a:prstGeom>
          <a:noFill/>
          <a:ln w="9525" cap="flat" cmpd="sng">
            <a:solidFill>
              <a:schemeClr val="dk1"/>
            </a:solidFill>
            <a:prstDash val="solid"/>
            <a:miter lim="800000"/>
            <a:headEnd type="none" w="sm" len="sm"/>
            <a:tailEnd type="triangle" w="med" len="med"/>
          </a:ln>
        </p:spPr>
      </p:cxnSp>
      <p:cxnSp>
        <p:nvCxnSpPr>
          <p:cNvPr id="240" name="Google Shape;240;p11"/>
          <p:cNvCxnSpPr/>
          <p:nvPr/>
        </p:nvCxnSpPr>
        <p:spPr>
          <a:xfrm rot="10800000">
            <a:off x="10593177" y="2796988"/>
            <a:ext cx="1095940" cy="0"/>
          </a:xfrm>
          <a:prstGeom prst="straightConnector1">
            <a:avLst/>
          </a:prstGeom>
          <a:noFill/>
          <a:ln w="9525" cap="flat" cmpd="sng">
            <a:solidFill>
              <a:schemeClr val="dk1"/>
            </a:solidFill>
            <a:prstDash val="solid"/>
            <a:miter lim="800000"/>
            <a:headEnd type="none" w="sm" len="sm"/>
            <a:tailEnd type="triangle" w="med" len="med"/>
          </a:ln>
        </p:spPr>
      </p:cxnSp>
      <p:sp>
        <p:nvSpPr>
          <p:cNvPr id="241" name="Google Shape;241;p11"/>
          <p:cNvSpPr/>
          <p:nvPr/>
        </p:nvSpPr>
        <p:spPr>
          <a:xfrm>
            <a:off x="141243" y="2127315"/>
            <a:ext cx="3247416"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Width</a:t>
            </a:r>
            <a:r>
              <a:rPr lang="en-US" sz="2400">
                <a:solidFill>
                  <a:schemeClr val="dk1"/>
                </a:solidFill>
                <a:latin typeface="Arial"/>
                <a:ea typeface="Arial"/>
                <a:cs typeface="Arial"/>
                <a:sym typeface="Arial"/>
              </a:rPr>
              <a:t> : ~ 10 km</a:t>
            </a:r>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Elevation</a:t>
            </a:r>
            <a:r>
              <a:rPr lang="en-US" sz="2400">
                <a:solidFill>
                  <a:schemeClr val="dk1"/>
                </a:solidFill>
                <a:latin typeface="Arial"/>
                <a:ea typeface="Arial"/>
                <a:cs typeface="Arial"/>
                <a:sym typeface="Arial"/>
              </a:rPr>
              <a:t> : ~ 220</a:t>
            </a:r>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Type</a:t>
            </a:r>
            <a:r>
              <a:rPr lang="en-US" sz="2400">
                <a:solidFill>
                  <a:schemeClr val="dk1"/>
                </a:solidFill>
                <a:latin typeface="Arial"/>
                <a:ea typeface="Arial"/>
                <a:cs typeface="Arial"/>
                <a:sym typeface="Arial"/>
              </a:rPr>
              <a:t> : Consistent symmetrical morphology </a:t>
            </a:r>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Geology </a:t>
            </a:r>
            <a:r>
              <a:rPr lang="en-US" sz="2400">
                <a:solidFill>
                  <a:schemeClr val="dk1"/>
                </a:solidFill>
                <a:latin typeface="Arial"/>
                <a:ea typeface="Arial"/>
                <a:cs typeface="Arial"/>
                <a:sym typeface="Arial"/>
              </a:rPr>
              <a:t>: Symmetrical back thrusts</a:t>
            </a:r>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Consistent morphology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xfrm>
            <a:off x="124926" y="12329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Conclusions</a:t>
            </a:r>
            <a:endParaRPr/>
          </a:p>
        </p:txBody>
      </p:sp>
      <p:sp>
        <p:nvSpPr>
          <p:cNvPr id="247" name="Google Shape;247;p12"/>
          <p:cNvSpPr txBox="1">
            <a:spLocks noGrp="1"/>
          </p:cNvSpPr>
          <p:nvPr>
            <p:ph type="body" idx="1"/>
          </p:nvPr>
        </p:nvSpPr>
        <p:spPr>
          <a:xfrm>
            <a:off x="304800" y="1276350"/>
            <a:ext cx="7905750" cy="530172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There is more than one type of morphology for wrinkle ridges</a:t>
            </a:r>
            <a:endParaRPr dirty="0"/>
          </a:p>
          <a:p>
            <a:pPr marL="685800" lvl="1" indent="-228600" algn="l" rtl="0">
              <a:lnSpc>
                <a:spcPct val="90000"/>
              </a:lnSpc>
              <a:spcBef>
                <a:spcPts val="500"/>
              </a:spcBef>
              <a:spcAft>
                <a:spcPts val="0"/>
              </a:spcAft>
              <a:buClr>
                <a:schemeClr val="dk1"/>
              </a:buClr>
              <a:buSzPts val="2400"/>
              <a:buChar char="•"/>
            </a:pPr>
            <a:r>
              <a:rPr lang="en-US" dirty="0"/>
              <a:t>Double, Symmetric, Ramp</a:t>
            </a:r>
            <a:endParaRPr dirty="0"/>
          </a:p>
          <a:p>
            <a:pPr marL="685800" lvl="1" indent="-228600" algn="l" rtl="0">
              <a:lnSpc>
                <a:spcPct val="90000"/>
              </a:lnSpc>
              <a:spcBef>
                <a:spcPts val="500"/>
              </a:spcBef>
              <a:spcAft>
                <a:spcPts val="0"/>
              </a:spcAft>
              <a:buClr>
                <a:schemeClr val="dk1"/>
              </a:buClr>
              <a:buSzPts val="2400"/>
              <a:buChar char="•"/>
            </a:pPr>
            <a:r>
              <a:rPr lang="en-US" dirty="0"/>
              <a:t>Double ridge morphology is most common</a:t>
            </a:r>
            <a:endParaRPr dirty="0"/>
          </a:p>
          <a:p>
            <a:pPr marL="228600" lvl="0" indent="-228600" algn="l" rtl="0">
              <a:lnSpc>
                <a:spcPct val="90000"/>
              </a:lnSpc>
              <a:spcBef>
                <a:spcPts val="1000"/>
              </a:spcBef>
              <a:spcAft>
                <a:spcPts val="0"/>
              </a:spcAft>
              <a:buClr>
                <a:schemeClr val="dk1"/>
              </a:buClr>
              <a:buSzPts val="2800"/>
              <a:buChar char="•"/>
            </a:pPr>
            <a:r>
              <a:rPr lang="en-US" dirty="0"/>
              <a:t>In a single ridge different morphologies may be present</a:t>
            </a:r>
            <a:endParaRPr dirty="0"/>
          </a:p>
          <a:p>
            <a:pPr marL="685800" lvl="1" indent="-228600" algn="l" rtl="0">
              <a:lnSpc>
                <a:spcPct val="90000"/>
              </a:lnSpc>
              <a:spcBef>
                <a:spcPts val="500"/>
              </a:spcBef>
              <a:spcAft>
                <a:spcPts val="0"/>
              </a:spcAft>
              <a:buClr>
                <a:schemeClr val="dk1"/>
              </a:buClr>
              <a:buSzPts val="2400"/>
              <a:buChar char="•"/>
            </a:pPr>
            <a:r>
              <a:rPr lang="en-US" dirty="0"/>
              <a:t>Ridge width can vary (6-10 km)</a:t>
            </a:r>
            <a:endParaRPr dirty="0"/>
          </a:p>
          <a:p>
            <a:pPr marL="685800" lvl="1" indent="-228600" algn="l" rtl="0">
              <a:lnSpc>
                <a:spcPct val="90000"/>
              </a:lnSpc>
              <a:spcBef>
                <a:spcPts val="500"/>
              </a:spcBef>
              <a:spcAft>
                <a:spcPts val="0"/>
              </a:spcAft>
              <a:buClr>
                <a:schemeClr val="dk1"/>
              </a:buClr>
              <a:buSzPts val="2400"/>
              <a:buChar char="•"/>
            </a:pPr>
            <a:r>
              <a:rPr lang="en-US" dirty="0"/>
              <a:t>Ridge height varies the most </a:t>
            </a:r>
            <a:endParaRPr dirty="0"/>
          </a:p>
          <a:p>
            <a:pPr marL="685800" lvl="1" indent="-228600" algn="l" rtl="0">
              <a:lnSpc>
                <a:spcPct val="90000"/>
              </a:lnSpc>
              <a:spcBef>
                <a:spcPts val="500"/>
              </a:spcBef>
              <a:spcAft>
                <a:spcPts val="0"/>
              </a:spcAft>
              <a:buClr>
                <a:schemeClr val="dk1"/>
              </a:buClr>
              <a:buSzPts val="2400"/>
              <a:buChar char="•"/>
            </a:pPr>
            <a:r>
              <a:rPr lang="en-US" dirty="0"/>
              <a:t>Vergence direction remains consistent throughout except for rare cases</a:t>
            </a:r>
            <a:endParaRPr dirty="0"/>
          </a:p>
        </p:txBody>
      </p:sp>
      <p:pic>
        <p:nvPicPr>
          <p:cNvPr id="248" name="Google Shape;248;p12"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249" name="Google Shape;249;p12" descr="nasa-logo"/>
          <p:cNvPicPr preferRelativeResize="0"/>
          <p:nvPr/>
        </p:nvPicPr>
        <p:blipFill rotWithShape="1">
          <a:blip r:embed="rId4">
            <a:alphaModFix/>
          </a:blip>
          <a:srcRect/>
          <a:stretch/>
        </p:blipFill>
        <p:spPr>
          <a:xfrm>
            <a:off x="5382726" y="5830673"/>
            <a:ext cx="1016001" cy="869822"/>
          </a:xfrm>
          <a:prstGeom prst="rect">
            <a:avLst/>
          </a:prstGeom>
          <a:noFill/>
          <a:ln>
            <a:noFill/>
          </a:ln>
        </p:spPr>
      </p:pic>
      <p:pic>
        <p:nvPicPr>
          <p:cNvPr id="250" name="Google Shape;250;p12"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pic>
        <p:nvPicPr>
          <p:cNvPr id="251" name="Google Shape;251;p12" descr="A picture containing outdoor, nature, crater, old&#10;&#10;Description automatically generated"/>
          <p:cNvPicPr preferRelativeResize="0"/>
          <p:nvPr/>
        </p:nvPicPr>
        <p:blipFill rotWithShape="1">
          <a:blip r:embed="rId6">
            <a:alphaModFix/>
          </a:blip>
          <a:srcRect/>
          <a:stretch/>
        </p:blipFill>
        <p:spPr>
          <a:xfrm>
            <a:off x="7862402" y="591671"/>
            <a:ext cx="4024797" cy="4464423"/>
          </a:xfrm>
          <a:prstGeom prst="rect">
            <a:avLst/>
          </a:prstGeom>
          <a:noFill/>
          <a:ln>
            <a:noFill/>
          </a:ln>
        </p:spPr>
      </p:pic>
      <p:sp>
        <p:nvSpPr>
          <p:cNvPr id="252" name="Google Shape;252;p12"/>
          <p:cNvSpPr txBox="1"/>
          <p:nvPr/>
        </p:nvSpPr>
        <p:spPr>
          <a:xfrm>
            <a:off x="7720213" y="5129930"/>
            <a:ext cx="43305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CTX Mosaic of Wrinkle Ridge in Solis Planum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a:spLocks noGrp="1"/>
          </p:cNvSpPr>
          <p:nvPr>
            <p:ph type="title"/>
          </p:nvPr>
        </p:nvSpPr>
        <p:spPr>
          <a:xfrm>
            <a:off x="0" y="990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 Acknowledgements</a:t>
            </a:r>
            <a:endParaRPr/>
          </a:p>
        </p:txBody>
      </p:sp>
      <p:sp>
        <p:nvSpPr>
          <p:cNvPr id="259" name="Google Shape;259;p13"/>
          <p:cNvSpPr txBox="1">
            <a:spLocks noGrp="1"/>
          </p:cNvSpPr>
          <p:nvPr>
            <p:ph type="body" idx="1"/>
          </p:nvPr>
        </p:nvSpPr>
        <p:spPr>
          <a:xfrm>
            <a:off x="632926" y="1591035"/>
            <a:ext cx="10515600" cy="450511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2800"/>
              <a:buNone/>
            </a:pPr>
            <a:r>
              <a:rPr lang="en-US">
                <a:solidFill>
                  <a:srgbClr val="000000"/>
                </a:solidFill>
                <a:latin typeface="Arial"/>
                <a:ea typeface="Arial"/>
                <a:cs typeface="Arial"/>
                <a:sym typeface="Arial"/>
              </a:rPr>
              <a:t>I would like to say thank you to my mentor, Jeff Andrews-Hanna for working with me on this project and giving me an opportunity to learn so many new things. I would also like to thank the Space Grant team for giving me this chance to do this research.</a:t>
            </a:r>
            <a:endParaRPr b="0"/>
          </a:p>
          <a:p>
            <a:pPr marL="0" lvl="0" indent="0" algn="l" rtl="0">
              <a:lnSpc>
                <a:spcPct val="90000"/>
              </a:lnSpc>
              <a:spcBef>
                <a:spcPts val="1000"/>
              </a:spcBef>
              <a:spcAft>
                <a:spcPts val="0"/>
              </a:spcAft>
              <a:buClr>
                <a:schemeClr val="dk1"/>
              </a:buClr>
              <a:buSzPts val="2800"/>
              <a:buNone/>
            </a:pPr>
            <a:br>
              <a:rPr lang="en-US" b="0"/>
            </a:br>
            <a:r>
              <a:rPr lang="en-US">
                <a:solidFill>
                  <a:srgbClr val="000000"/>
                </a:solidFill>
                <a:latin typeface="Arial"/>
                <a:ea typeface="Arial"/>
                <a:cs typeface="Arial"/>
                <a:sym typeface="Arial"/>
              </a:rPr>
              <a:t>Thank you again to everyone who supported me!</a:t>
            </a:r>
            <a:endParaRPr b="0"/>
          </a:p>
          <a:p>
            <a:pPr marL="228600" lvl="0" indent="-50800" algn="l" rtl="0">
              <a:lnSpc>
                <a:spcPct val="90000"/>
              </a:lnSpc>
              <a:spcBef>
                <a:spcPts val="1000"/>
              </a:spcBef>
              <a:spcAft>
                <a:spcPts val="0"/>
              </a:spcAft>
              <a:buClr>
                <a:schemeClr val="dk1"/>
              </a:buClr>
              <a:buSzPts val="2800"/>
              <a:buNone/>
            </a:pPr>
            <a:endParaRPr/>
          </a:p>
        </p:txBody>
      </p:sp>
      <p:pic>
        <p:nvPicPr>
          <p:cNvPr id="260" name="Google Shape;260;p13"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261" name="Google Shape;261;p13" descr="nasa-logo"/>
          <p:cNvPicPr preferRelativeResize="0"/>
          <p:nvPr/>
        </p:nvPicPr>
        <p:blipFill rotWithShape="1">
          <a:blip r:embed="rId4">
            <a:alphaModFix/>
          </a:blip>
          <a:srcRect/>
          <a:stretch/>
        </p:blipFill>
        <p:spPr>
          <a:xfrm>
            <a:off x="5382726" y="5830673"/>
            <a:ext cx="1016001" cy="869822"/>
          </a:xfrm>
          <a:prstGeom prst="rect">
            <a:avLst/>
          </a:prstGeom>
          <a:noFill/>
          <a:ln>
            <a:noFill/>
          </a:ln>
        </p:spPr>
      </p:pic>
      <p:pic>
        <p:nvPicPr>
          <p:cNvPr id="262" name="Google Shape;262;p13"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4"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268" name="Google Shape;268;p14" descr="AZSGC_sunset"/>
          <p:cNvPicPr preferRelativeResize="0"/>
          <p:nvPr/>
        </p:nvPicPr>
        <p:blipFill rotWithShape="1">
          <a:blip r:embed="rId4">
            <a:alphaModFix/>
          </a:blip>
          <a:srcRect/>
          <a:stretch/>
        </p:blipFill>
        <p:spPr>
          <a:xfrm>
            <a:off x="11213321" y="5656935"/>
            <a:ext cx="837436" cy="1117362"/>
          </a:xfrm>
          <a:prstGeom prst="rect">
            <a:avLst/>
          </a:prstGeom>
          <a:noFill/>
          <a:ln>
            <a:noFill/>
          </a:ln>
        </p:spPr>
      </p:pic>
      <p:pic>
        <p:nvPicPr>
          <p:cNvPr id="269" name="Google Shape;269;p14" descr="nasa-logo"/>
          <p:cNvPicPr preferRelativeResize="0"/>
          <p:nvPr/>
        </p:nvPicPr>
        <p:blipFill rotWithShape="1">
          <a:blip r:embed="rId5">
            <a:alphaModFix/>
          </a:blip>
          <a:srcRect/>
          <a:stretch/>
        </p:blipFill>
        <p:spPr>
          <a:xfrm>
            <a:off x="5382726" y="5830673"/>
            <a:ext cx="1016001" cy="869822"/>
          </a:xfrm>
          <a:prstGeom prst="rect">
            <a:avLst/>
          </a:prstGeom>
          <a:noFill/>
          <a:ln>
            <a:noFill/>
          </a:ln>
        </p:spPr>
      </p:pic>
      <p:sp>
        <p:nvSpPr>
          <p:cNvPr id="270" name="Google Shape;270;p14"/>
          <p:cNvSpPr txBox="1"/>
          <p:nvPr/>
        </p:nvSpPr>
        <p:spPr>
          <a:xfrm>
            <a:off x="3895628" y="2625214"/>
            <a:ext cx="399019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Arial"/>
                <a:ea typeface="Arial"/>
                <a:cs typeface="Arial"/>
                <a:sym typeface="Arial"/>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title"/>
          </p:nvPr>
        </p:nvSpPr>
        <p:spPr>
          <a:xfrm>
            <a:off x="124926" y="12108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Martian Tectonics </a:t>
            </a:r>
            <a:endParaRPr/>
          </a:p>
        </p:txBody>
      </p:sp>
      <p:pic>
        <p:nvPicPr>
          <p:cNvPr id="104" name="Google Shape;104;p2"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105" name="Google Shape;105;p2" descr="nasa-logo"/>
          <p:cNvPicPr preferRelativeResize="0"/>
          <p:nvPr/>
        </p:nvPicPr>
        <p:blipFill rotWithShape="1">
          <a:blip r:embed="rId4">
            <a:alphaModFix/>
          </a:blip>
          <a:srcRect/>
          <a:stretch/>
        </p:blipFill>
        <p:spPr>
          <a:xfrm>
            <a:off x="5382726" y="5830673"/>
            <a:ext cx="1016001" cy="869822"/>
          </a:xfrm>
          <a:prstGeom prst="rect">
            <a:avLst/>
          </a:prstGeom>
          <a:noFill/>
          <a:ln>
            <a:noFill/>
          </a:ln>
        </p:spPr>
      </p:pic>
      <p:pic>
        <p:nvPicPr>
          <p:cNvPr id="106" name="Google Shape;106;p2"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sp>
        <p:nvSpPr>
          <p:cNvPr id="107" name="Google Shape;107;p2"/>
          <p:cNvSpPr txBox="1"/>
          <p:nvPr/>
        </p:nvSpPr>
        <p:spPr>
          <a:xfrm>
            <a:off x="8699625" y="5137455"/>
            <a:ext cx="554575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MOLA  (Mars </a:t>
            </a:r>
            <a:r>
              <a:rPr lang="en-US" sz="1400">
                <a:solidFill>
                  <a:schemeClr val="dk1"/>
                </a:solidFill>
                <a:latin typeface="Arial"/>
                <a:ea typeface="Arial"/>
                <a:cs typeface="Arial"/>
                <a:sym typeface="Arial"/>
              </a:rPr>
              <a:t>Orbiter</a:t>
            </a:r>
            <a:r>
              <a:rPr lang="en-US" sz="1600">
                <a:solidFill>
                  <a:schemeClr val="dk1"/>
                </a:solidFill>
                <a:latin typeface="Arial"/>
                <a:ea typeface="Arial"/>
                <a:cs typeface="Arial"/>
                <a:sym typeface="Arial"/>
              </a:rPr>
              <a:t> Laser Altimeter) </a:t>
            </a:r>
            <a:endParaRPr/>
          </a:p>
        </p:txBody>
      </p:sp>
      <p:pic>
        <p:nvPicPr>
          <p:cNvPr id="108" name="Google Shape;108;p2" descr="Map&#10;&#10;Description automatically generated"/>
          <p:cNvPicPr preferRelativeResize="0"/>
          <p:nvPr/>
        </p:nvPicPr>
        <p:blipFill rotWithShape="1">
          <a:blip r:embed="rId6">
            <a:alphaModFix/>
          </a:blip>
          <a:srcRect/>
          <a:stretch/>
        </p:blipFill>
        <p:spPr>
          <a:xfrm>
            <a:off x="4763658" y="869143"/>
            <a:ext cx="7287099" cy="4272455"/>
          </a:xfrm>
          <a:prstGeom prst="rect">
            <a:avLst/>
          </a:prstGeom>
          <a:noFill/>
          <a:ln>
            <a:noFill/>
          </a:ln>
        </p:spPr>
      </p:pic>
      <p:cxnSp>
        <p:nvCxnSpPr>
          <p:cNvPr id="109" name="Google Shape;109;p2"/>
          <p:cNvCxnSpPr>
            <a:stCxn id="110" idx="3"/>
          </p:cNvCxnSpPr>
          <p:nvPr/>
        </p:nvCxnSpPr>
        <p:spPr>
          <a:xfrm rot="10800000">
            <a:off x="7301214" y="2976180"/>
            <a:ext cx="360300" cy="2480700"/>
          </a:xfrm>
          <a:prstGeom prst="straightConnector1">
            <a:avLst/>
          </a:prstGeom>
          <a:noFill/>
          <a:ln w="38100" cap="flat" cmpd="sng">
            <a:solidFill>
              <a:schemeClr val="dk1"/>
            </a:solidFill>
            <a:prstDash val="solid"/>
            <a:miter lim="800000"/>
            <a:headEnd type="none" w="sm" len="sm"/>
            <a:tailEnd type="triangle" w="med" len="med"/>
          </a:ln>
        </p:spPr>
      </p:cxnSp>
      <p:cxnSp>
        <p:nvCxnSpPr>
          <p:cNvPr id="111" name="Google Shape;111;p2"/>
          <p:cNvCxnSpPr>
            <a:stCxn id="110" idx="3"/>
          </p:cNvCxnSpPr>
          <p:nvPr/>
        </p:nvCxnSpPr>
        <p:spPr>
          <a:xfrm rot="10800000">
            <a:off x="7104114" y="3637980"/>
            <a:ext cx="557400" cy="1818900"/>
          </a:xfrm>
          <a:prstGeom prst="straightConnector1">
            <a:avLst/>
          </a:prstGeom>
          <a:noFill/>
          <a:ln w="38100" cap="flat" cmpd="sng">
            <a:solidFill>
              <a:schemeClr val="dk1"/>
            </a:solidFill>
            <a:prstDash val="solid"/>
            <a:miter lim="800000"/>
            <a:headEnd type="none" w="sm" len="sm"/>
            <a:tailEnd type="triangle" w="med" len="med"/>
          </a:ln>
        </p:spPr>
      </p:cxnSp>
      <p:sp>
        <p:nvSpPr>
          <p:cNvPr id="110" name="Google Shape;110;p2"/>
          <p:cNvSpPr txBox="1"/>
          <p:nvPr/>
        </p:nvSpPr>
        <p:spPr>
          <a:xfrm>
            <a:off x="4530486" y="5256825"/>
            <a:ext cx="31310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Solis and Lunae Planums</a:t>
            </a:r>
            <a:endParaRPr/>
          </a:p>
        </p:txBody>
      </p:sp>
      <p:sp>
        <p:nvSpPr>
          <p:cNvPr id="112" name="Google Shape;112;p2"/>
          <p:cNvSpPr txBox="1"/>
          <p:nvPr/>
        </p:nvSpPr>
        <p:spPr>
          <a:xfrm>
            <a:off x="340658" y="1261985"/>
            <a:ext cx="4042500" cy="4710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What are Martian Tectonics?</a:t>
            </a:r>
            <a:endParaRPr/>
          </a:p>
          <a:p>
            <a:pPr marL="914400" marR="0" lvl="1" indent="-387350" algn="l" rtl="0">
              <a:spcBef>
                <a:spcPts val="0"/>
              </a:spcBef>
              <a:spcAft>
                <a:spcPts val="0"/>
              </a:spcAft>
              <a:buSzPts val="2500"/>
              <a:buChar char="•"/>
            </a:pPr>
            <a:r>
              <a:rPr lang="en-US" sz="2300">
                <a:highlight>
                  <a:srgbClr val="FFFFFF"/>
                </a:highlight>
              </a:rPr>
              <a:t>structure of the crust of Mars especially with the formation of folds and faults in it</a:t>
            </a:r>
            <a:endParaRPr sz="2500"/>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By studying tectonics on Mars, we learn more about the geophysical </a:t>
            </a:r>
            <a:r>
              <a:rPr lang="en-US" sz="2400">
                <a:solidFill>
                  <a:schemeClr val="dk1"/>
                </a:solidFill>
              </a:rPr>
              <a:t>evolution</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Tharsis</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Tectonic Hotspot</a:t>
            </a:r>
            <a:endParaRPr/>
          </a:p>
          <a:p>
            <a:pPr marL="457200" marR="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txBox="1">
            <a:spLocks noGrp="1"/>
          </p:cNvSpPr>
          <p:nvPr>
            <p:ph type="title"/>
          </p:nvPr>
        </p:nvSpPr>
        <p:spPr>
          <a:xfrm>
            <a:off x="145027" y="12915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4200">
                <a:latin typeface="Arial"/>
                <a:ea typeface="Arial"/>
                <a:cs typeface="Arial"/>
                <a:sym typeface="Arial"/>
              </a:rPr>
              <a:t>Wrinkle Ridges Background</a:t>
            </a:r>
            <a:endParaRPr sz="4200"/>
          </a:p>
        </p:txBody>
      </p:sp>
      <p:pic>
        <p:nvPicPr>
          <p:cNvPr id="119" name="Google Shape;119;p3"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120" name="Google Shape;120;p3" descr="nasa-logo"/>
          <p:cNvPicPr preferRelativeResize="0"/>
          <p:nvPr/>
        </p:nvPicPr>
        <p:blipFill rotWithShape="1">
          <a:blip r:embed="rId4">
            <a:alphaModFix/>
          </a:blip>
          <a:srcRect/>
          <a:stretch/>
        </p:blipFill>
        <p:spPr>
          <a:xfrm>
            <a:off x="5382726" y="5830673"/>
            <a:ext cx="1016001" cy="869822"/>
          </a:xfrm>
          <a:prstGeom prst="rect">
            <a:avLst/>
          </a:prstGeom>
          <a:noFill/>
          <a:ln>
            <a:noFill/>
          </a:ln>
        </p:spPr>
      </p:pic>
      <p:pic>
        <p:nvPicPr>
          <p:cNvPr id="121" name="Google Shape;121;p3"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pic>
        <p:nvPicPr>
          <p:cNvPr id="122" name="Google Shape;122;p3"/>
          <p:cNvPicPr preferRelativeResize="0">
            <a:picLocks noGrp="1"/>
          </p:cNvPicPr>
          <p:nvPr>
            <p:ph type="body" idx="1"/>
          </p:nvPr>
        </p:nvPicPr>
        <p:blipFill rotWithShape="1">
          <a:blip r:embed="rId6">
            <a:alphaModFix/>
          </a:blip>
          <a:srcRect/>
          <a:stretch/>
        </p:blipFill>
        <p:spPr>
          <a:xfrm>
            <a:off x="6205770" y="1296295"/>
            <a:ext cx="5472900" cy="2977800"/>
          </a:xfrm>
          <a:prstGeom prst="rect">
            <a:avLst/>
          </a:prstGeom>
          <a:noFill/>
          <a:ln>
            <a:noFill/>
          </a:ln>
        </p:spPr>
      </p:pic>
      <p:sp>
        <p:nvSpPr>
          <p:cNvPr id="123" name="Google Shape;123;p3"/>
          <p:cNvSpPr txBox="1"/>
          <p:nvPr/>
        </p:nvSpPr>
        <p:spPr>
          <a:xfrm flipH="1">
            <a:off x="1016000" y="4733625"/>
            <a:ext cx="4248600" cy="1846619"/>
          </a:xfrm>
          <a:prstGeom prst="rect">
            <a:avLst/>
          </a:prstGeom>
          <a:noFill/>
          <a:ln>
            <a:noFill/>
          </a:ln>
        </p:spPr>
        <p:txBody>
          <a:bodyPr spcFirstLastPara="1" wrap="square" lIns="91425" tIns="45700" rIns="91425" bIns="45700" anchor="t" anchorCtr="0">
            <a:spAutoFit/>
          </a:bodyPr>
          <a:lstStyle/>
          <a:p>
            <a:pPr marL="457200" lvl="0" indent="-438150" algn="l" rtl="0">
              <a:spcBef>
                <a:spcPts val="0"/>
              </a:spcBef>
              <a:spcAft>
                <a:spcPts val="0"/>
              </a:spcAft>
              <a:buClr>
                <a:schemeClr val="dk1"/>
              </a:buClr>
              <a:buSzPts val="3300"/>
              <a:buChar char="•"/>
            </a:pPr>
            <a:r>
              <a:rPr lang="en-US" sz="2000" dirty="0">
                <a:solidFill>
                  <a:schemeClr val="dk1"/>
                </a:solidFill>
              </a:rPr>
              <a:t>Wrinkle ridges are compressional tectonic structures that are observed in numerous amounts on the surface of Mars </a:t>
            </a:r>
            <a:endParaRPr sz="3200" dirty="0">
              <a:solidFill>
                <a:schemeClr val="dk1"/>
              </a:solidFill>
            </a:endParaRPr>
          </a:p>
          <a:p>
            <a:pPr marL="457200" marR="0" lvl="0" indent="0" algn="l" rtl="0">
              <a:spcBef>
                <a:spcPts val="0"/>
              </a:spcBef>
              <a:spcAft>
                <a:spcPts val="0"/>
              </a:spcAft>
              <a:buNone/>
            </a:pPr>
            <a:endParaRPr dirty="0"/>
          </a:p>
        </p:txBody>
      </p:sp>
      <p:sp>
        <p:nvSpPr>
          <p:cNvPr id="124" name="Google Shape;124;p3"/>
          <p:cNvSpPr txBox="1"/>
          <p:nvPr/>
        </p:nvSpPr>
        <p:spPr>
          <a:xfrm>
            <a:off x="9797624" y="4028012"/>
            <a:ext cx="1415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USGS 2014</a:t>
            </a:r>
            <a:endParaRPr/>
          </a:p>
        </p:txBody>
      </p:sp>
      <p:sp>
        <p:nvSpPr>
          <p:cNvPr id="125" name="Google Shape;125;p3"/>
          <p:cNvSpPr txBox="1"/>
          <p:nvPr/>
        </p:nvSpPr>
        <p:spPr>
          <a:xfrm>
            <a:off x="539850" y="4214214"/>
            <a:ext cx="41553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t>Okubo &amp; Schultz 2004</a:t>
            </a:r>
            <a:endParaRPr dirty="0"/>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Model of the geometry of faults beneath a wrinkle ridge</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dirty="0"/>
          </a:p>
          <a:p>
            <a:pPr marL="0" marR="0" lvl="0" indent="0" algn="l" rtl="0">
              <a:spcBef>
                <a:spcPts val="0"/>
              </a:spcBef>
              <a:spcAft>
                <a:spcPts val="0"/>
              </a:spcAft>
              <a:buNone/>
            </a:pPr>
            <a:endParaRPr dirty="0"/>
          </a:p>
        </p:txBody>
      </p:sp>
      <p:sp>
        <p:nvSpPr>
          <p:cNvPr id="126" name="Google Shape;126;p3"/>
          <p:cNvSpPr txBox="1"/>
          <p:nvPr/>
        </p:nvSpPr>
        <p:spPr>
          <a:xfrm flipH="1">
            <a:off x="6398725" y="4028000"/>
            <a:ext cx="4713600" cy="156962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endParaRPr sz="3600" dirty="0">
              <a:solidFill>
                <a:schemeClr val="dk1"/>
              </a:solidFill>
            </a:endParaRPr>
          </a:p>
          <a:p>
            <a:pPr marL="342900" marR="0" lvl="0" indent="-342900" algn="l" rtl="0">
              <a:spcBef>
                <a:spcPts val="0"/>
              </a:spcBef>
              <a:spcAft>
                <a:spcPts val="0"/>
              </a:spcAft>
              <a:buClr>
                <a:schemeClr val="dk1"/>
              </a:buClr>
              <a:buSzPts val="2400"/>
              <a:buFont typeface="Arial"/>
              <a:buChar char="•"/>
            </a:pPr>
            <a:r>
              <a:rPr lang="en-US" sz="2000" dirty="0">
                <a:solidFill>
                  <a:schemeClr val="dk1"/>
                </a:solidFill>
              </a:rPr>
              <a:t>Fo</a:t>
            </a:r>
            <a:r>
              <a:rPr lang="en-US" sz="2000" dirty="0">
                <a:solidFill>
                  <a:schemeClr val="dk1"/>
                </a:solidFill>
                <a:latin typeface="Arial"/>
                <a:ea typeface="Arial"/>
                <a:cs typeface="Arial"/>
                <a:sym typeface="Arial"/>
              </a:rPr>
              <a:t>lds meditated by layer-parallel slip above blind thrust faults and back thrusts in volcanic surfaces</a:t>
            </a:r>
            <a:endParaRPr sz="1200" dirty="0"/>
          </a:p>
        </p:txBody>
      </p:sp>
      <p:pic>
        <p:nvPicPr>
          <p:cNvPr id="127" name="Google Shape;127;p3"/>
          <p:cNvPicPr preferRelativeResize="0"/>
          <p:nvPr/>
        </p:nvPicPr>
        <p:blipFill>
          <a:blip r:embed="rId7">
            <a:alphaModFix/>
          </a:blip>
          <a:stretch>
            <a:fillRect/>
          </a:stretch>
        </p:blipFill>
        <p:spPr>
          <a:xfrm>
            <a:off x="245575" y="1356175"/>
            <a:ext cx="5279426" cy="2858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65944" y="9664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Goals and Motivations</a:t>
            </a:r>
            <a:endParaRPr/>
          </a:p>
        </p:txBody>
      </p:sp>
      <p:sp>
        <p:nvSpPr>
          <p:cNvPr id="134" name="Google Shape;134;p4"/>
          <p:cNvSpPr txBox="1">
            <a:spLocks noGrp="1"/>
          </p:cNvSpPr>
          <p:nvPr>
            <p:ph type="body" idx="1"/>
          </p:nvPr>
        </p:nvSpPr>
        <p:spPr>
          <a:xfrm>
            <a:off x="349625" y="865675"/>
            <a:ext cx="5033100" cy="477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endParaRPr dirty="0"/>
          </a:p>
          <a:p>
            <a:pPr marL="685800" lvl="1" indent="-254000" algn="l" rtl="0">
              <a:lnSpc>
                <a:spcPct val="90000"/>
              </a:lnSpc>
              <a:spcBef>
                <a:spcPts val="500"/>
              </a:spcBef>
              <a:spcAft>
                <a:spcPts val="0"/>
              </a:spcAft>
              <a:buClr>
                <a:schemeClr val="dk1"/>
              </a:buClr>
              <a:buSzPts val="2800"/>
              <a:buChar char="•"/>
            </a:pPr>
            <a:r>
              <a:rPr lang="en-US" sz="2800" dirty="0">
                <a:latin typeface="Arial"/>
                <a:ea typeface="Arial"/>
                <a:cs typeface="Arial"/>
                <a:sym typeface="Arial"/>
              </a:rPr>
              <a:t>How much variability is there within a single wrinkle ridge?</a:t>
            </a:r>
            <a:endParaRPr sz="2800" dirty="0">
              <a:latin typeface="Arial"/>
              <a:ea typeface="Arial"/>
              <a:cs typeface="Arial"/>
              <a:sym typeface="Arial"/>
            </a:endParaRPr>
          </a:p>
          <a:p>
            <a:pPr marL="685800" lvl="1" indent="-254000" algn="l" rtl="0">
              <a:lnSpc>
                <a:spcPct val="90000"/>
              </a:lnSpc>
              <a:spcBef>
                <a:spcPts val="500"/>
              </a:spcBef>
              <a:spcAft>
                <a:spcPts val="0"/>
              </a:spcAft>
              <a:buClr>
                <a:schemeClr val="dk1"/>
              </a:buClr>
              <a:buSzPts val="2800"/>
              <a:buChar char="•"/>
            </a:pPr>
            <a:r>
              <a:rPr lang="en-US" sz="2800" dirty="0">
                <a:latin typeface="Arial"/>
                <a:ea typeface="Arial"/>
                <a:cs typeface="Arial"/>
                <a:sym typeface="Arial"/>
              </a:rPr>
              <a:t>How much variability is there within a population of wrinkle ridges?</a:t>
            </a:r>
            <a:endParaRPr sz="2800" dirty="0">
              <a:latin typeface="Arial"/>
              <a:ea typeface="Arial"/>
              <a:cs typeface="Arial"/>
              <a:sym typeface="Arial"/>
            </a:endParaRPr>
          </a:p>
          <a:p>
            <a:pPr marL="685800" lvl="1" indent="-254000" algn="l" rtl="0">
              <a:lnSpc>
                <a:spcPct val="90000"/>
              </a:lnSpc>
              <a:spcBef>
                <a:spcPts val="500"/>
              </a:spcBef>
              <a:spcAft>
                <a:spcPts val="0"/>
              </a:spcAft>
              <a:buClr>
                <a:schemeClr val="dk1"/>
              </a:buClr>
              <a:buSzPts val="2800"/>
              <a:buChar char="•"/>
            </a:pPr>
            <a:r>
              <a:rPr lang="en-US" sz="2800" dirty="0">
                <a:latin typeface="Arial"/>
                <a:ea typeface="Arial"/>
                <a:cs typeface="Arial"/>
                <a:sym typeface="Arial"/>
              </a:rPr>
              <a:t>How does this relate to the subsurface structure of wrinkle ridges?</a:t>
            </a:r>
            <a:endParaRPr sz="2800" dirty="0">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dirty="0"/>
          </a:p>
        </p:txBody>
      </p:sp>
      <p:pic>
        <p:nvPicPr>
          <p:cNvPr id="135" name="Google Shape;135;p4"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136" name="Google Shape;136;p4" descr="nasa-logo"/>
          <p:cNvPicPr preferRelativeResize="0"/>
          <p:nvPr/>
        </p:nvPicPr>
        <p:blipFill rotWithShape="1">
          <a:blip r:embed="rId4">
            <a:alphaModFix/>
          </a:blip>
          <a:srcRect/>
          <a:stretch/>
        </p:blipFill>
        <p:spPr>
          <a:xfrm>
            <a:off x="5382726" y="5830673"/>
            <a:ext cx="1016001" cy="869822"/>
          </a:xfrm>
          <a:prstGeom prst="rect">
            <a:avLst/>
          </a:prstGeom>
          <a:noFill/>
          <a:ln>
            <a:noFill/>
          </a:ln>
        </p:spPr>
      </p:pic>
      <p:pic>
        <p:nvPicPr>
          <p:cNvPr id="137" name="Google Shape;137;p4"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pic>
        <p:nvPicPr>
          <p:cNvPr id="138" name="Google Shape;138;p4"/>
          <p:cNvPicPr preferRelativeResize="0"/>
          <p:nvPr/>
        </p:nvPicPr>
        <p:blipFill rotWithShape="1">
          <a:blip r:embed="rId6">
            <a:alphaModFix/>
          </a:blip>
          <a:srcRect/>
          <a:stretch/>
        </p:blipFill>
        <p:spPr>
          <a:xfrm>
            <a:off x="6398727" y="865674"/>
            <a:ext cx="5033018" cy="4481300"/>
          </a:xfrm>
          <a:prstGeom prst="rect">
            <a:avLst/>
          </a:prstGeom>
          <a:noFill/>
          <a:ln>
            <a:noFill/>
          </a:ln>
        </p:spPr>
      </p:pic>
      <p:sp>
        <p:nvSpPr>
          <p:cNvPr id="139" name="Google Shape;139;p4"/>
          <p:cNvSpPr txBox="1"/>
          <p:nvPr/>
        </p:nvSpPr>
        <p:spPr>
          <a:xfrm>
            <a:off x="6398727" y="5500320"/>
            <a:ext cx="37199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Lunae Planum in Colorized Terrain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a:spLocks noGrp="1"/>
          </p:cNvSpPr>
          <p:nvPr>
            <p:ph type="title"/>
          </p:nvPr>
        </p:nvSpPr>
        <p:spPr>
          <a:xfrm>
            <a:off x="174523" y="14389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Methods</a:t>
            </a:r>
            <a:endParaRPr/>
          </a:p>
        </p:txBody>
      </p:sp>
      <p:sp>
        <p:nvSpPr>
          <p:cNvPr id="146" name="Google Shape;146;p5"/>
          <p:cNvSpPr txBox="1">
            <a:spLocks noGrp="1"/>
          </p:cNvSpPr>
          <p:nvPr>
            <p:ph type="body" idx="1"/>
          </p:nvPr>
        </p:nvSpPr>
        <p:spPr>
          <a:xfrm>
            <a:off x="838200" y="1308848"/>
            <a:ext cx="10515600" cy="48681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Dataset: topography from MOLA (Mars Orbiter Laser Altimeter) </a:t>
            </a:r>
            <a:endParaRPr/>
          </a:p>
          <a:p>
            <a:pPr marL="685800" lvl="1" indent="-228600" algn="l" rtl="0">
              <a:lnSpc>
                <a:spcPct val="90000"/>
              </a:lnSpc>
              <a:spcBef>
                <a:spcPts val="500"/>
              </a:spcBef>
              <a:spcAft>
                <a:spcPts val="0"/>
              </a:spcAft>
              <a:buClr>
                <a:schemeClr val="dk1"/>
              </a:buClr>
              <a:buSzPts val="2400"/>
              <a:buChar char="•"/>
            </a:pPr>
            <a:r>
              <a:rPr lang="en-US"/>
              <a:t>Generate large number of profiles perpendicular to wrinkle ridges of interest</a:t>
            </a:r>
            <a:endParaRPr/>
          </a:p>
          <a:p>
            <a:pPr marL="457200" lvl="1" indent="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p:txBody>
      </p:sp>
      <p:pic>
        <p:nvPicPr>
          <p:cNvPr id="147" name="Google Shape;147;p5"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148" name="Google Shape;148;p5" descr="nasa-logo"/>
          <p:cNvPicPr preferRelativeResize="0"/>
          <p:nvPr/>
        </p:nvPicPr>
        <p:blipFill rotWithShape="1">
          <a:blip r:embed="rId4">
            <a:alphaModFix/>
          </a:blip>
          <a:srcRect/>
          <a:stretch/>
        </p:blipFill>
        <p:spPr>
          <a:xfrm>
            <a:off x="5382726" y="5830673"/>
            <a:ext cx="1016001" cy="869822"/>
          </a:xfrm>
          <a:prstGeom prst="rect">
            <a:avLst/>
          </a:prstGeom>
          <a:noFill/>
          <a:ln>
            <a:noFill/>
          </a:ln>
        </p:spPr>
      </p:pic>
      <p:pic>
        <p:nvPicPr>
          <p:cNvPr id="149" name="Google Shape;149;p5"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sp>
        <p:nvSpPr>
          <p:cNvPr id="150" name="Google Shape;150;p5"/>
          <p:cNvSpPr txBox="1"/>
          <p:nvPr/>
        </p:nvSpPr>
        <p:spPr>
          <a:xfrm>
            <a:off x="2227690" y="2290612"/>
            <a:ext cx="12202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Color Map </a:t>
            </a:r>
            <a:endParaRPr/>
          </a:p>
        </p:txBody>
      </p:sp>
      <p:sp>
        <p:nvSpPr>
          <p:cNvPr id="151" name="Google Shape;151;p5"/>
          <p:cNvSpPr txBox="1"/>
          <p:nvPr/>
        </p:nvSpPr>
        <p:spPr>
          <a:xfrm>
            <a:off x="8575616" y="2449745"/>
            <a:ext cx="8830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Profiles</a:t>
            </a:r>
            <a:endParaRPr/>
          </a:p>
        </p:txBody>
      </p:sp>
      <p:sp>
        <p:nvSpPr>
          <p:cNvPr id="152" name="Google Shape;152;p5"/>
          <p:cNvSpPr txBox="1"/>
          <p:nvPr/>
        </p:nvSpPr>
        <p:spPr>
          <a:xfrm>
            <a:off x="2837793" y="337382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3" name="Google Shape;153;p5"/>
          <p:cNvPicPr preferRelativeResize="0"/>
          <p:nvPr/>
        </p:nvPicPr>
        <p:blipFill rotWithShape="1">
          <a:blip r:embed="rId6">
            <a:alphaModFix/>
          </a:blip>
          <a:srcRect/>
          <a:stretch/>
        </p:blipFill>
        <p:spPr>
          <a:xfrm>
            <a:off x="1075788" y="2718775"/>
            <a:ext cx="3975100" cy="3492500"/>
          </a:xfrm>
          <a:prstGeom prst="rect">
            <a:avLst/>
          </a:prstGeom>
          <a:noFill/>
          <a:ln>
            <a:noFill/>
          </a:ln>
        </p:spPr>
      </p:pic>
      <p:pic>
        <p:nvPicPr>
          <p:cNvPr id="154" name="Google Shape;154;p5"/>
          <p:cNvPicPr preferRelativeResize="0"/>
          <p:nvPr/>
        </p:nvPicPr>
        <p:blipFill rotWithShape="1">
          <a:blip r:embed="rId7">
            <a:alphaModFix/>
          </a:blip>
          <a:srcRect/>
          <a:stretch/>
        </p:blipFill>
        <p:spPr>
          <a:xfrm>
            <a:off x="6730566" y="2819077"/>
            <a:ext cx="4385646" cy="33578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a:spLocks noGrp="1"/>
          </p:cNvSpPr>
          <p:nvPr>
            <p:ph type="title"/>
          </p:nvPr>
        </p:nvSpPr>
        <p:spPr>
          <a:xfrm>
            <a:off x="124926" y="18691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K – Means Analysis</a:t>
            </a:r>
            <a:endParaRPr/>
          </a:p>
        </p:txBody>
      </p:sp>
      <p:pic>
        <p:nvPicPr>
          <p:cNvPr id="161" name="Google Shape;161;p6"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162" name="Google Shape;162;p6" descr="nasa-logo"/>
          <p:cNvPicPr preferRelativeResize="0"/>
          <p:nvPr/>
        </p:nvPicPr>
        <p:blipFill rotWithShape="1">
          <a:blip r:embed="rId4">
            <a:alphaModFix/>
          </a:blip>
          <a:srcRect/>
          <a:stretch/>
        </p:blipFill>
        <p:spPr>
          <a:xfrm>
            <a:off x="5382726" y="5830673"/>
            <a:ext cx="1016001" cy="869822"/>
          </a:xfrm>
          <a:prstGeom prst="rect">
            <a:avLst/>
          </a:prstGeom>
          <a:noFill/>
          <a:ln>
            <a:noFill/>
          </a:ln>
        </p:spPr>
      </p:pic>
      <p:pic>
        <p:nvPicPr>
          <p:cNvPr id="163" name="Google Shape;163;p6"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pic>
        <p:nvPicPr>
          <p:cNvPr id="164" name="Google Shape;164;p6" descr="Cluster Analysis in Tableau - DataCamp"/>
          <p:cNvPicPr preferRelativeResize="0"/>
          <p:nvPr/>
        </p:nvPicPr>
        <p:blipFill rotWithShape="1">
          <a:blip r:embed="rId6">
            <a:alphaModFix/>
          </a:blip>
          <a:srcRect/>
          <a:stretch/>
        </p:blipFill>
        <p:spPr>
          <a:xfrm>
            <a:off x="508000" y="1448859"/>
            <a:ext cx="4874726" cy="4208075"/>
          </a:xfrm>
          <a:prstGeom prst="rect">
            <a:avLst/>
          </a:prstGeom>
          <a:noFill/>
          <a:ln>
            <a:noFill/>
          </a:ln>
        </p:spPr>
      </p:pic>
      <p:sp>
        <p:nvSpPr>
          <p:cNvPr id="165" name="Google Shape;165;p6"/>
          <p:cNvSpPr txBox="1"/>
          <p:nvPr/>
        </p:nvSpPr>
        <p:spPr>
          <a:xfrm>
            <a:off x="1016000" y="5684986"/>
            <a:ext cx="13917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Pandey 2019</a:t>
            </a:r>
            <a:endParaRPr/>
          </a:p>
        </p:txBody>
      </p:sp>
      <p:sp>
        <p:nvSpPr>
          <p:cNvPr id="166" name="Google Shape;166;p6"/>
          <p:cNvSpPr txBox="1"/>
          <p:nvPr/>
        </p:nvSpPr>
        <p:spPr>
          <a:xfrm>
            <a:off x="5765800" y="1060398"/>
            <a:ext cx="5732400" cy="52629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Algorithm that groups similar data points together and discover underlying patterns </a:t>
            </a:r>
            <a:endParaRPr sz="2000" dirty="0">
              <a:solidFill>
                <a:schemeClr val="dk1"/>
              </a:solidFill>
              <a:latin typeface="Arial"/>
              <a:ea typeface="Arial"/>
              <a:cs typeface="Arial"/>
              <a:sym typeface="Arial"/>
            </a:endParaRPr>
          </a:p>
          <a:p>
            <a:pPr marL="457200" lvl="0" indent="-406400" algn="l" rtl="0">
              <a:spcBef>
                <a:spcPts val="0"/>
              </a:spcBef>
              <a:spcAft>
                <a:spcPts val="0"/>
              </a:spcAft>
              <a:buClr>
                <a:schemeClr val="dk1"/>
              </a:buClr>
              <a:buSzPts val="2800"/>
              <a:buChar char="•"/>
            </a:pPr>
            <a:r>
              <a:rPr lang="en-US" sz="2000" dirty="0">
                <a:solidFill>
                  <a:schemeClr val="dk1"/>
                </a:solidFill>
              </a:rPr>
              <a:t>We are clustering profiles themselves and this will help us determine which profiles are more similar to each other</a:t>
            </a:r>
            <a:endParaRPr sz="2000" dirty="0">
              <a:solidFill>
                <a:schemeClr val="dk1"/>
              </a:solidFill>
            </a:endParaRPr>
          </a:p>
          <a:p>
            <a:pPr marL="285750" marR="0" lvl="0" indent="-285750" algn="l" rtl="0">
              <a:spcBef>
                <a:spcPts val="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Process:</a:t>
            </a:r>
            <a:endParaRPr sz="2000" dirty="0"/>
          </a:p>
          <a:p>
            <a:pPr marL="0" marR="0" lvl="0" indent="0" algn="l" rtl="0">
              <a:spcBef>
                <a:spcPts val="0"/>
              </a:spcBef>
              <a:spcAft>
                <a:spcPts val="0"/>
              </a:spcAft>
              <a:buNone/>
            </a:pPr>
            <a:r>
              <a:rPr lang="en-US" sz="2000" dirty="0">
                <a:solidFill>
                  <a:schemeClr val="dk1"/>
                </a:solidFill>
                <a:latin typeface="Arial"/>
                <a:ea typeface="Arial"/>
                <a:cs typeface="Arial"/>
                <a:sym typeface="Arial"/>
              </a:rPr>
              <a:t>	(for n clusters)</a:t>
            </a:r>
            <a:endParaRPr sz="2000" b="0" dirty="0">
              <a:solidFill>
                <a:schemeClr val="dk1"/>
              </a:solidFill>
              <a:latin typeface="Arial"/>
              <a:ea typeface="Arial"/>
              <a:cs typeface="Arial"/>
              <a:sym typeface="Arial"/>
            </a:endParaRPr>
          </a:p>
          <a:p>
            <a:pPr marL="0" marR="0" lvl="0" indent="0" algn="l" rtl="0">
              <a:spcBef>
                <a:spcPts val="0"/>
              </a:spcBef>
              <a:spcAft>
                <a:spcPts val="0"/>
              </a:spcAft>
              <a:buNone/>
            </a:pPr>
            <a:r>
              <a:rPr lang="en-US" sz="2000" dirty="0">
                <a:solidFill>
                  <a:schemeClr val="dk1"/>
                </a:solidFill>
                <a:latin typeface="Arial"/>
                <a:ea typeface="Arial"/>
                <a:cs typeface="Arial"/>
                <a:sym typeface="Arial"/>
              </a:rPr>
              <a:t>	Select n seed profiles at random</a:t>
            </a:r>
            <a:endParaRPr sz="2000" b="0" dirty="0">
              <a:solidFill>
                <a:schemeClr val="dk1"/>
              </a:solidFill>
              <a:latin typeface="Arial"/>
              <a:ea typeface="Arial"/>
              <a:cs typeface="Arial"/>
              <a:sym typeface="Arial"/>
            </a:endParaRPr>
          </a:p>
          <a:p>
            <a:pPr marL="0" marR="0" lvl="0" indent="457200" algn="l" rtl="0">
              <a:spcBef>
                <a:spcPts val="0"/>
              </a:spcBef>
              <a:spcAft>
                <a:spcPts val="0"/>
              </a:spcAft>
              <a:buNone/>
            </a:pPr>
            <a:r>
              <a:rPr lang="en-US" sz="2000" dirty="0">
                <a:solidFill>
                  <a:schemeClr val="dk1"/>
                </a:solidFill>
                <a:latin typeface="Arial"/>
                <a:ea typeface="Arial"/>
                <a:cs typeface="Arial"/>
                <a:sym typeface="Arial"/>
              </a:rPr>
              <a:t>	Find Euclidean distance of every profile</a:t>
            </a:r>
            <a:r>
              <a:rPr lang="en-US" sz="2000" dirty="0">
                <a:solidFill>
                  <a:schemeClr val="dk1"/>
                </a:solidFill>
              </a:rPr>
              <a:t> </a:t>
            </a:r>
          </a:p>
          <a:p>
            <a:pPr marL="0" marR="0" lvl="0" indent="457200" algn="l" rtl="0">
              <a:spcBef>
                <a:spcPts val="0"/>
              </a:spcBef>
              <a:spcAft>
                <a:spcPts val="0"/>
              </a:spcAft>
              <a:buNone/>
            </a:pPr>
            <a:r>
              <a:rPr lang="en-US" sz="2000" dirty="0">
                <a:solidFill>
                  <a:schemeClr val="dk1"/>
                </a:solidFill>
                <a:latin typeface="Arial"/>
                <a:ea typeface="Arial"/>
                <a:cs typeface="Arial"/>
                <a:sym typeface="Arial"/>
              </a:rPr>
              <a:t>	to</a:t>
            </a:r>
            <a:r>
              <a:rPr lang="en-US" sz="2000" dirty="0">
                <a:solidFill>
                  <a:schemeClr val="dk1"/>
                </a:solidFill>
              </a:rPr>
              <a:t> </a:t>
            </a:r>
            <a:r>
              <a:rPr lang="en-US" sz="2000" dirty="0">
                <a:solidFill>
                  <a:schemeClr val="dk1"/>
                </a:solidFill>
                <a:latin typeface="Arial"/>
                <a:ea typeface="Arial"/>
                <a:cs typeface="Arial"/>
                <a:sym typeface="Arial"/>
              </a:rPr>
              <a:t>each of the seed profiles</a:t>
            </a:r>
            <a:endParaRPr sz="2000" b="0" dirty="0">
              <a:solidFill>
                <a:schemeClr val="dk1"/>
              </a:solidFill>
              <a:latin typeface="Arial"/>
              <a:ea typeface="Arial"/>
              <a:cs typeface="Arial"/>
              <a:sym typeface="Arial"/>
            </a:endParaRPr>
          </a:p>
          <a:p>
            <a:pPr marL="0" marR="0" lvl="0" indent="0" algn="l" rtl="0">
              <a:spcBef>
                <a:spcPts val="0"/>
              </a:spcBef>
              <a:spcAft>
                <a:spcPts val="0"/>
              </a:spcAft>
              <a:buNone/>
            </a:pPr>
            <a:r>
              <a:rPr lang="en-US" sz="2000" dirty="0">
                <a:solidFill>
                  <a:schemeClr val="dk1"/>
                </a:solidFill>
                <a:latin typeface="Arial"/>
                <a:ea typeface="Arial"/>
                <a:cs typeface="Arial"/>
                <a:sym typeface="Arial"/>
              </a:rPr>
              <a:t>	Group each profile with the closest (most 	similar) 	seed profile</a:t>
            </a:r>
            <a:endParaRPr sz="2000" b="0" dirty="0">
              <a:solidFill>
                <a:schemeClr val="dk1"/>
              </a:solidFill>
              <a:latin typeface="Arial"/>
              <a:ea typeface="Arial"/>
              <a:cs typeface="Arial"/>
              <a:sym typeface="Arial"/>
            </a:endParaRPr>
          </a:p>
          <a:p>
            <a:pPr marL="0" marR="0" lvl="0" indent="0" algn="l" rtl="0">
              <a:spcBef>
                <a:spcPts val="0"/>
              </a:spcBef>
              <a:spcAft>
                <a:spcPts val="0"/>
              </a:spcAft>
              <a:buNone/>
            </a:pPr>
            <a:r>
              <a:rPr lang="en-US" sz="2000" dirty="0">
                <a:solidFill>
                  <a:schemeClr val="dk1"/>
                </a:solidFill>
                <a:latin typeface="Arial"/>
                <a:ea typeface="Arial"/>
                <a:cs typeface="Arial"/>
                <a:sym typeface="Arial"/>
              </a:rPr>
              <a:t>	Use average of each group as next se</a:t>
            </a:r>
            <a:r>
              <a:rPr lang="en-US" sz="2000" dirty="0">
                <a:solidFill>
                  <a:schemeClr val="dk1"/>
                </a:solidFill>
              </a:rPr>
              <a:t>t 	</a:t>
            </a:r>
            <a:r>
              <a:rPr lang="en-US" sz="2000" dirty="0">
                <a:solidFill>
                  <a:schemeClr val="dk1"/>
                </a:solidFill>
                <a:latin typeface="Arial"/>
                <a:ea typeface="Arial"/>
                <a:cs typeface="Arial"/>
                <a:sym typeface="Arial"/>
              </a:rPr>
              <a:t>of seed profiles </a:t>
            </a:r>
            <a:endParaRPr sz="2000" dirty="0"/>
          </a:p>
          <a:p>
            <a:pPr marL="0" marR="0" lvl="0" indent="0" algn="l" rtl="0">
              <a:spcBef>
                <a:spcPts val="0"/>
              </a:spcBef>
              <a:spcAft>
                <a:spcPts val="0"/>
              </a:spcAft>
              <a:buNone/>
            </a:pPr>
            <a:r>
              <a:rPr lang="en-US" sz="2000" dirty="0">
                <a:solidFill>
                  <a:schemeClr val="dk1"/>
                </a:solidFill>
                <a:latin typeface="Arial"/>
                <a:ea typeface="Arial"/>
                <a:cs typeface="Arial"/>
                <a:sym typeface="Arial"/>
              </a:rPr>
              <a:t>	Iterate</a:t>
            </a:r>
            <a:endParaRPr sz="2000" b="0" dirty="0">
              <a:solidFill>
                <a:schemeClr val="dk1"/>
              </a:solidFill>
              <a:latin typeface="Arial"/>
              <a:ea typeface="Arial"/>
              <a:cs typeface="Arial"/>
              <a:sym typeface="Arial"/>
            </a:endParaRPr>
          </a:p>
          <a:p>
            <a:pPr marL="0" marR="0" lvl="0" indent="0" algn="l" rtl="0">
              <a:spcBef>
                <a:spcPts val="0"/>
              </a:spcBef>
              <a:spcAft>
                <a:spcPts val="0"/>
              </a:spcAft>
              <a:buNone/>
            </a:pP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7"/>
          <p:cNvSpPr txBox="1">
            <a:spLocks noGrp="1"/>
          </p:cNvSpPr>
          <p:nvPr>
            <p:ph type="title"/>
          </p:nvPr>
        </p:nvSpPr>
        <p:spPr>
          <a:xfrm>
            <a:off x="124926" y="15750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K – Means Application</a:t>
            </a:r>
            <a:endParaRPr/>
          </a:p>
        </p:txBody>
      </p:sp>
      <p:pic>
        <p:nvPicPr>
          <p:cNvPr id="173" name="Google Shape;173;p7" descr="Chart, line chart&#10;&#10;Description automatically generated"/>
          <p:cNvPicPr preferRelativeResize="0">
            <a:picLocks noGrp="1"/>
          </p:cNvPicPr>
          <p:nvPr>
            <p:ph type="body" idx="1"/>
          </p:nvPr>
        </p:nvPicPr>
        <p:blipFill rotWithShape="1">
          <a:blip r:embed="rId3">
            <a:alphaModFix/>
          </a:blip>
          <a:srcRect/>
          <a:stretch/>
        </p:blipFill>
        <p:spPr>
          <a:xfrm>
            <a:off x="6348625" y="1483065"/>
            <a:ext cx="5204353" cy="3384858"/>
          </a:xfrm>
          <a:prstGeom prst="rect">
            <a:avLst/>
          </a:prstGeom>
          <a:noFill/>
          <a:ln>
            <a:noFill/>
          </a:ln>
        </p:spPr>
      </p:pic>
      <p:pic>
        <p:nvPicPr>
          <p:cNvPr id="174" name="Google Shape;174;p7" descr="ua_logo_lg"/>
          <p:cNvPicPr preferRelativeResize="0"/>
          <p:nvPr/>
        </p:nvPicPr>
        <p:blipFill rotWithShape="1">
          <a:blip r:embed="rId4">
            <a:alphaModFix/>
          </a:blip>
          <a:srcRect/>
          <a:stretch/>
        </p:blipFill>
        <p:spPr>
          <a:xfrm>
            <a:off x="0" y="5869652"/>
            <a:ext cx="1016000" cy="865051"/>
          </a:xfrm>
          <a:prstGeom prst="rect">
            <a:avLst/>
          </a:prstGeom>
          <a:noFill/>
          <a:ln>
            <a:noFill/>
          </a:ln>
        </p:spPr>
      </p:pic>
      <p:pic>
        <p:nvPicPr>
          <p:cNvPr id="175" name="Google Shape;175;p7" descr="nasa-logo"/>
          <p:cNvPicPr preferRelativeResize="0"/>
          <p:nvPr/>
        </p:nvPicPr>
        <p:blipFill rotWithShape="1">
          <a:blip r:embed="rId5">
            <a:alphaModFix/>
          </a:blip>
          <a:srcRect/>
          <a:stretch/>
        </p:blipFill>
        <p:spPr>
          <a:xfrm>
            <a:off x="5382726" y="5830673"/>
            <a:ext cx="1016001" cy="869822"/>
          </a:xfrm>
          <a:prstGeom prst="rect">
            <a:avLst/>
          </a:prstGeom>
          <a:noFill/>
          <a:ln>
            <a:noFill/>
          </a:ln>
        </p:spPr>
      </p:pic>
      <p:pic>
        <p:nvPicPr>
          <p:cNvPr id="176" name="Google Shape;176;p7" descr="AZSGC_sunset"/>
          <p:cNvPicPr preferRelativeResize="0"/>
          <p:nvPr/>
        </p:nvPicPr>
        <p:blipFill rotWithShape="1">
          <a:blip r:embed="rId6">
            <a:alphaModFix/>
          </a:blip>
          <a:srcRect/>
          <a:stretch/>
        </p:blipFill>
        <p:spPr>
          <a:xfrm>
            <a:off x="11213321" y="5656935"/>
            <a:ext cx="837436" cy="1117362"/>
          </a:xfrm>
          <a:prstGeom prst="rect">
            <a:avLst/>
          </a:prstGeom>
          <a:noFill/>
          <a:ln>
            <a:noFill/>
          </a:ln>
        </p:spPr>
      </p:pic>
      <p:pic>
        <p:nvPicPr>
          <p:cNvPr id="177" name="Google Shape;177;p7" descr="Chart&#10;&#10;Description automatically generated"/>
          <p:cNvPicPr preferRelativeResize="0"/>
          <p:nvPr/>
        </p:nvPicPr>
        <p:blipFill rotWithShape="1">
          <a:blip r:embed="rId7">
            <a:alphaModFix/>
          </a:blip>
          <a:srcRect/>
          <a:stretch/>
        </p:blipFill>
        <p:spPr>
          <a:xfrm>
            <a:off x="231820" y="1483065"/>
            <a:ext cx="5204353" cy="3384858"/>
          </a:xfrm>
          <a:prstGeom prst="rect">
            <a:avLst/>
          </a:prstGeom>
          <a:noFill/>
          <a:ln>
            <a:noFill/>
          </a:ln>
        </p:spPr>
      </p:pic>
      <p:sp>
        <p:nvSpPr>
          <p:cNvPr id="178" name="Google Shape;178;p7"/>
          <p:cNvSpPr txBox="1"/>
          <p:nvPr/>
        </p:nvSpPr>
        <p:spPr>
          <a:xfrm>
            <a:off x="231820" y="5018902"/>
            <a:ext cx="37289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Plot of all profiles on ridge</a:t>
            </a:r>
            <a:endParaRPr/>
          </a:p>
        </p:txBody>
      </p:sp>
      <p:sp>
        <p:nvSpPr>
          <p:cNvPr id="179" name="Google Shape;179;p7"/>
          <p:cNvSpPr txBox="1"/>
          <p:nvPr/>
        </p:nvSpPr>
        <p:spPr>
          <a:xfrm>
            <a:off x="6301276" y="5010604"/>
            <a:ext cx="529905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Plot of Final Average Profiles after K – Means Algoritm</a:t>
            </a:r>
            <a:endParaRPr sz="24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8"/>
          <p:cNvSpPr txBox="1">
            <a:spLocks noGrp="1"/>
          </p:cNvSpPr>
          <p:nvPr>
            <p:ph type="title"/>
          </p:nvPr>
        </p:nvSpPr>
        <p:spPr>
          <a:xfrm>
            <a:off x="145025" y="1825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Classification of Topographic Profiles</a:t>
            </a:r>
            <a:endParaRPr/>
          </a:p>
        </p:txBody>
      </p:sp>
      <p:sp>
        <p:nvSpPr>
          <p:cNvPr id="186" name="Google Shape;186;p8"/>
          <p:cNvSpPr txBox="1">
            <a:spLocks noGrp="1"/>
          </p:cNvSpPr>
          <p:nvPr>
            <p:ph type="body" idx="1"/>
          </p:nvPr>
        </p:nvSpPr>
        <p:spPr>
          <a:xfrm>
            <a:off x="838200" y="1343818"/>
            <a:ext cx="10515600" cy="483314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Arial"/>
                <a:ea typeface="Arial"/>
                <a:cs typeface="Arial"/>
                <a:sym typeface="Arial"/>
              </a:rPr>
              <a:t>Three types of profiles that wrinkle ridges are classified into:</a:t>
            </a:r>
            <a:endParaRPr/>
          </a:p>
          <a:p>
            <a:pPr marL="685800" lvl="1" indent="-228600" algn="l" rtl="0">
              <a:lnSpc>
                <a:spcPct val="90000"/>
              </a:lnSpc>
              <a:spcBef>
                <a:spcPts val="500"/>
              </a:spcBef>
              <a:spcAft>
                <a:spcPts val="0"/>
              </a:spcAft>
              <a:buClr>
                <a:schemeClr val="dk1"/>
              </a:buClr>
              <a:buSzPts val="2400"/>
              <a:buChar char="•"/>
            </a:pPr>
            <a:r>
              <a:rPr lang="en-US">
                <a:latin typeface="Arial"/>
                <a:ea typeface="Arial"/>
                <a:cs typeface="Arial"/>
                <a:sym typeface="Arial"/>
              </a:rPr>
              <a:t>Symmetric Ridge Morphology, Double Ridge Morphology, and a Ramp Morphology </a:t>
            </a:r>
            <a:endParaRPr/>
          </a:p>
          <a:p>
            <a:pPr marL="457200" lvl="1" indent="0" algn="l" rtl="0">
              <a:lnSpc>
                <a:spcPct val="90000"/>
              </a:lnSpc>
              <a:spcBef>
                <a:spcPts val="500"/>
              </a:spcBef>
              <a:spcAft>
                <a:spcPts val="0"/>
              </a:spcAft>
              <a:buClr>
                <a:schemeClr val="dk1"/>
              </a:buClr>
              <a:buSzPts val="2400"/>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a:p>
        </p:txBody>
      </p:sp>
      <p:pic>
        <p:nvPicPr>
          <p:cNvPr id="187" name="Google Shape;187;p8" descr="ua_logo_lg"/>
          <p:cNvPicPr preferRelativeResize="0"/>
          <p:nvPr/>
        </p:nvPicPr>
        <p:blipFill rotWithShape="1">
          <a:blip r:embed="rId3">
            <a:alphaModFix/>
          </a:blip>
          <a:srcRect/>
          <a:stretch/>
        </p:blipFill>
        <p:spPr>
          <a:xfrm>
            <a:off x="0" y="5869652"/>
            <a:ext cx="1016000" cy="865051"/>
          </a:xfrm>
          <a:prstGeom prst="rect">
            <a:avLst/>
          </a:prstGeom>
          <a:noFill/>
          <a:ln>
            <a:noFill/>
          </a:ln>
        </p:spPr>
      </p:pic>
      <p:pic>
        <p:nvPicPr>
          <p:cNvPr id="188" name="Google Shape;188;p8" descr="AZSGC_sunset"/>
          <p:cNvPicPr preferRelativeResize="0"/>
          <p:nvPr/>
        </p:nvPicPr>
        <p:blipFill rotWithShape="1">
          <a:blip r:embed="rId4">
            <a:alphaModFix/>
          </a:blip>
          <a:srcRect/>
          <a:stretch/>
        </p:blipFill>
        <p:spPr>
          <a:xfrm>
            <a:off x="11213321" y="5656935"/>
            <a:ext cx="837436" cy="1117362"/>
          </a:xfrm>
          <a:prstGeom prst="rect">
            <a:avLst/>
          </a:prstGeom>
          <a:noFill/>
          <a:ln>
            <a:noFill/>
          </a:ln>
        </p:spPr>
      </p:pic>
      <p:sp>
        <p:nvSpPr>
          <p:cNvPr id="189" name="Google Shape;189;p8"/>
          <p:cNvSpPr txBox="1"/>
          <p:nvPr/>
        </p:nvSpPr>
        <p:spPr>
          <a:xfrm>
            <a:off x="141243" y="2868706"/>
            <a:ext cx="32111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Symmetric Ridge Morphology</a:t>
            </a:r>
            <a:endParaRPr/>
          </a:p>
        </p:txBody>
      </p:sp>
      <p:sp>
        <p:nvSpPr>
          <p:cNvPr id="190" name="Google Shape;190;p8"/>
          <p:cNvSpPr txBox="1"/>
          <p:nvPr/>
        </p:nvSpPr>
        <p:spPr>
          <a:xfrm>
            <a:off x="4626568" y="2868706"/>
            <a:ext cx="28520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Double Ridge Morphology</a:t>
            </a:r>
            <a:endParaRPr/>
          </a:p>
        </p:txBody>
      </p:sp>
      <p:sp>
        <p:nvSpPr>
          <p:cNvPr id="191" name="Google Shape;191;p8"/>
          <p:cNvSpPr txBox="1"/>
          <p:nvPr/>
        </p:nvSpPr>
        <p:spPr>
          <a:xfrm>
            <a:off x="9087640" y="2868706"/>
            <a:ext cx="21339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Ramp  Morphology</a:t>
            </a:r>
            <a:endParaRPr/>
          </a:p>
        </p:txBody>
      </p:sp>
      <p:pic>
        <p:nvPicPr>
          <p:cNvPr id="192" name="Google Shape;192;p8" descr="nasa-logo"/>
          <p:cNvPicPr preferRelativeResize="0"/>
          <p:nvPr/>
        </p:nvPicPr>
        <p:blipFill rotWithShape="1">
          <a:blip r:embed="rId5">
            <a:alphaModFix/>
          </a:blip>
          <a:srcRect/>
          <a:stretch/>
        </p:blipFill>
        <p:spPr>
          <a:xfrm>
            <a:off x="5382726" y="5830673"/>
            <a:ext cx="1016001" cy="869822"/>
          </a:xfrm>
          <a:prstGeom prst="rect">
            <a:avLst/>
          </a:prstGeom>
          <a:noFill/>
          <a:ln>
            <a:noFill/>
          </a:ln>
        </p:spPr>
      </p:pic>
      <p:pic>
        <p:nvPicPr>
          <p:cNvPr id="193" name="Google Shape;193;p8" descr="A yellow line on a white background&#10;&#10;Description automatically generated with medium confidence"/>
          <p:cNvPicPr preferRelativeResize="0"/>
          <p:nvPr/>
        </p:nvPicPr>
        <p:blipFill rotWithShape="1">
          <a:blip r:embed="rId6">
            <a:alphaModFix/>
          </a:blip>
          <a:srcRect b="12857"/>
          <a:stretch/>
        </p:blipFill>
        <p:spPr>
          <a:xfrm>
            <a:off x="3873500" y="3429000"/>
            <a:ext cx="4445000" cy="1903557"/>
          </a:xfrm>
          <a:prstGeom prst="rect">
            <a:avLst/>
          </a:prstGeom>
          <a:noFill/>
          <a:ln>
            <a:noFill/>
          </a:ln>
        </p:spPr>
      </p:pic>
      <p:pic>
        <p:nvPicPr>
          <p:cNvPr id="194" name="Google Shape;194;p8" descr="Chart, line chart&#10;&#10;Description automatically generated"/>
          <p:cNvPicPr preferRelativeResize="0"/>
          <p:nvPr/>
        </p:nvPicPr>
        <p:blipFill rotWithShape="1">
          <a:blip r:embed="rId7">
            <a:alphaModFix/>
          </a:blip>
          <a:srcRect/>
          <a:stretch/>
        </p:blipFill>
        <p:spPr>
          <a:xfrm>
            <a:off x="333786" y="3429000"/>
            <a:ext cx="2842757" cy="2345259"/>
          </a:xfrm>
          <a:prstGeom prst="rect">
            <a:avLst/>
          </a:prstGeom>
          <a:noFill/>
          <a:ln>
            <a:noFill/>
          </a:ln>
        </p:spPr>
      </p:pic>
      <p:pic>
        <p:nvPicPr>
          <p:cNvPr id="195" name="Google Shape;195;p8" descr="Icon&#10;&#10;Description automatically generated with low confidence"/>
          <p:cNvPicPr preferRelativeResize="0"/>
          <p:nvPr/>
        </p:nvPicPr>
        <p:blipFill rotWithShape="1">
          <a:blip r:embed="rId8">
            <a:alphaModFix/>
          </a:blip>
          <a:srcRect/>
          <a:stretch/>
        </p:blipFill>
        <p:spPr>
          <a:xfrm>
            <a:off x="8659906" y="3394906"/>
            <a:ext cx="3180636" cy="2474746"/>
          </a:xfrm>
          <a:prstGeom prst="rect">
            <a:avLst/>
          </a:prstGeom>
          <a:noFill/>
          <a:ln>
            <a:noFill/>
          </a:ln>
        </p:spPr>
      </p:pic>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40C567C5-2760-E449-8782-B8CF4F6258A7}"/>
                  </a:ext>
                </a:extLst>
              </p14:cNvPr>
              <p14:cNvContentPartPr/>
              <p14:nvPr/>
            </p14:nvContentPartPr>
            <p14:xfrm>
              <a:off x="294624" y="3383568"/>
              <a:ext cx="572760" cy="528480"/>
            </p14:xfrm>
          </p:contentPart>
        </mc:Choice>
        <mc:Fallback>
          <p:pic>
            <p:nvPicPr>
              <p:cNvPr id="2" name="Ink 1">
                <a:extLst>
                  <a:ext uri="{FF2B5EF4-FFF2-40B4-BE49-F238E27FC236}">
                    <a16:creationId xmlns:a16="http://schemas.microsoft.com/office/drawing/2014/main" id="{40C567C5-2760-E449-8782-B8CF4F6258A7}"/>
                  </a:ext>
                </a:extLst>
              </p:cNvPr>
              <p:cNvPicPr/>
              <p:nvPr/>
            </p:nvPicPr>
            <p:blipFill>
              <a:blip r:embed="rId10"/>
              <a:stretch>
                <a:fillRect/>
              </a:stretch>
            </p:blipFill>
            <p:spPr>
              <a:xfrm>
                <a:off x="231624" y="3320568"/>
                <a:ext cx="698400" cy="6541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 name="Ink 2">
                <a:extLst>
                  <a:ext uri="{FF2B5EF4-FFF2-40B4-BE49-F238E27FC236}">
                    <a16:creationId xmlns:a16="http://schemas.microsoft.com/office/drawing/2014/main" id="{7A76403C-C12A-8943-900E-062E23F5798D}"/>
                  </a:ext>
                </a:extLst>
              </p14:cNvPr>
              <p14:cNvContentPartPr/>
              <p14:nvPr/>
            </p14:nvContentPartPr>
            <p14:xfrm>
              <a:off x="2349864" y="3439008"/>
              <a:ext cx="615960" cy="661320"/>
            </p14:xfrm>
          </p:contentPart>
        </mc:Choice>
        <mc:Fallback>
          <p:pic>
            <p:nvPicPr>
              <p:cNvPr id="3" name="Ink 2">
                <a:extLst>
                  <a:ext uri="{FF2B5EF4-FFF2-40B4-BE49-F238E27FC236}">
                    <a16:creationId xmlns:a16="http://schemas.microsoft.com/office/drawing/2014/main" id="{7A76403C-C12A-8943-900E-062E23F5798D}"/>
                  </a:ext>
                </a:extLst>
              </p:cNvPr>
              <p:cNvPicPr/>
              <p:nvPr/>
            </p:nvPicPr>
            <p:blipFill>
              <a:blip r:embed="rId12"/>
              <a:stretch>
                <a:fillRect/>
              </a:stretch>
            </p:blipFill>
            <p:spPr>
              <a:xfrm>
                <a:off x="2287224" y="3376008"/>
                <a:ext cx="741600" cy="7869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 name="Ink 3">
                <a:extLst>
                  <a:ext uri="{FF2B5EF4-FFF2-40B4-BE49-F238E27FC236}">
                    <a16:creationId xmlns:a16="http://schemas.microsoft.com/office/drawing/2014/main" id="{26124F04-3846-C04D-A431-C1EB0505236F}"/>
                  </a:ext>
                </a:extLst>
              </p14:cNvPr>
              <p14:cNvContentPartPr/>
              <p14:nvPr/>
            </p14:nvContentPartPr>
            <p14:xfrm>
              <a:off x="8432064" y="3363048"/>
              <a:ext cx="990360" cy="2621880"/>
            </p14:xfrm>
          </p:contentPart>
        </mc:Choice>
        <mc:Fallback>
          <p:pic>
            <p:nvPicPr>
              <p:cNvPr id="4" name="Ink 3">
                <a:extLst>
                  <a:ext uri="{FF2B5EF4-FFF2-40B4-BE49-F238E27FC236}">
                    <a16:creationId xmlns:a16="http://schemas.microsoft.com/office/drawing/2014/main" id="{26124F04-3846-C04D-A431-C1EB0505236F}"/>
                  </a:ext>
                </a:extLst>
              </p:cNvPr>
              <p:cNvPicPr/>
              <p:nvPr/>
            </p:nvPicPr>
            <p:blipFill>
              <a:blip r:embed="rId14"/>
              <a:stretch>
                <a:fillRect/>
              </a:stretch>
            </p:blipFill>
            <p:spPr>
              <a:xfrm>
                <a:off x="8369064" y="3300048"/>
                <a:ext cx="1116000" cy="2747520"/>
              </a:xfrm>
              <a:prstGeom prst="rect">
                <a:avLst/>
              </a:prstGeom>
            </p:spPr>
          </p:pic>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9"/>
          <p:cNvSpPr txBox="1">
            <a:spLocks noGrp="1"/>
          </p:cNvSpPr>
          <p:nvPr>
            <p:ph type="title"/>
          </p:nvPr>
        </p:nvSpPr>
        <p:spPr>
          <a:xfrm>
            <a:off x="117987" y="12149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Individual Ridges Highlighted </a:t>
            </a:r>
            <a:endParaRPr/>
          </a:p>
        </p:txBody>
      </p:sp>
      <p:pic>
        <p:nvPicPr>
          <p:cNvPr id="202" name="Google Shape;202;p9" descr="Chart&#10;&#10;Description automatically generated"/>
          <p:cNvPicPr preferRelativeResize="0">
            <a:picLocks noGrp="1"/>
          </p:cNvPicPr>
          <p:nvPr>
            <p:ph type="body" idx="1"/>
          </p:nvPr>
        </p:nvPicPr>
        <p:blipFill rotWithShape="1">
          <a:blip r:embed="rId3">
            <a:alphaModFix/>
          </a:blip>
          <a:srcRect/>
          <a:stretch/>
        </p:blipFill>
        <p:spPr>
          <a:xfrm>
            <a:off x="8122025" y="1447057"/>
            <a:ext cx="3711386" cy="3609036"/>
          </a:xfrm>
          <a:prstGeom prst="rect">
            <a:avLst/>
          </a:prstGeom>
          <a:noFill/>
          <a:ln>
            <a:noFill/>
          </a:ln>
        </p:spPr>
      </p:pic>
      <p:pic>
        <p:nvPicPr>
          <p:cNvPr id="203" name="Google Shape;203;p9" descr="ua_logo_lg"/>
          <p:cNvPicPr preferRelativeResize="0"/>
          <p:nvPr/>
        </p:nvPicPr>
        <p:blipFill rotWithShape="1">
          <a:blip r:embed="rId4">
            <a:alphaModFix/>
          </a:blip>
          <a:srcRect/>
          <a:stretch/>
        </p:blipFill>
        <p:spPr>
          <a:xfrm>
            <a:off x="0" y="5869652"/>
            <a:ext cx="1016000" cy="865051"/>
          </a:xfrm>
          <a:prstGeom prst="rect">
            <a:avLst/>
          </a:prstGeom>
          <a:noFill/>
          <a:ln>
            <a:noFill/>
          </a:ln>
        </p:spPr>
      </p:pic>
      <p:pic>
        <p:nvPicPr>
          <p:cNvPr id="204" name="Google Shape;204;p9" descr="AZSGC_sunset"/>
          <p:cNvPicPr preferRelativeResize="0"/>
          <p:nvPr/>
        </p:nvPicPr>
        <p:blipFill rotWithShape="1">
          <a:blip r:embed="rId5">
            <a:alphaModFix/>
          </a:blip>
          <a:srcRect/>
          <a:stretch/>
        </p:blipFill>
        <p:spPr>
          <a:xfrm>
            <a:off x="11213321" y="5656935"/>
            <a:ext cx="837436" cy="1117362"/>
          </a:xfrm>
          <a:prstGeom prst="rect">
            <a:avLst/>
          </a:prstGeom>
          <a:noFill/>
          <a:ln>
            <a:noFill/>
          </a:ln>
        </p:spPr>
      </p:pic>
      <p:sp>
        <p:nvSpPr>
          <p:cNvPr id="205" name="Google Shape;205;p9"/>
          <p:cNvSpPr txBox="1"/>
          <p:nvPr/>
        </p:nvSpPr>
        <p:spPr>
          <a:xfrm>
            <a:off x="358588" y="1232925"/>
            <a:ext cx="257795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Ridge 220</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       Solis Planum</a:t>
            </a:r>
            <a:endParaRPr/>
          </a:p>
        </p:txBody>
      </p:sp>
      <p:pic>
        <p:nvPicPr>
          <p:cNvPr id="206" name="Google Shape;206;p9" descr="Chart, line chart&#10;&#10;Description automatically generated"/>
          <p:cNvPicPr preferRelativeResize="0"/>
          <p:nvPr/>
        </p:nvPicPr>
        <p:blipFill rotWithShape="1">
          <a:blip r:embed="rId6">
            <a:alphaModFix/>
          </a:blip>
          <a:srcRect/>
          <a:stretch/>
        </p:blipFill>
        <p:spPr>
          <a:xfrm>
            <a:off x="3854825" y="1447056"/>
            <a:ext cx="4061159" cy="3609037"/>
          </a:xfrm>
          <a:prstGeom prst="rect">
            <a:avLst/>
          </a:prstGeom>
          <a:noFill/>
          <a:ln>
            <a:noFill/>
          </a:ln>
        </p:spPr>
      </p:pic>
      <p:sp>
        <p:nvSpPr>
          <p:cNvPr id="207" name="Google Shape;207;p9"/>
          <p:cNvSpPr txBox="1"/>
          <p:nvPr/>
        </p:nvSpPr>
        <p:spPr>
          <a:xfrm>
            <a:off x="152548" y="2120127"/>
            <a:ext cx="34962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Width</a:t>
            </a:r>
            <a:r>
              <a:rPr lang="en-US" sz="2400">
                <a:solidFill>
                  <a:schemeClr val="dk1"/>
                </a:solidFill>
                <a:latin typeface="Arial"/>
                <a:ea typeface="Arial"/>
                <a:cs typeface="Arial"/>
                <a:sym typeface="Arial"/>
              </a:rPr>
              <a:t> : </a:t>
            </a:r>
            <a:r>
              <a:rPr lang="en-US" sz="2400">
                <a:solidFill>
                  <a:schemeClr val="dk1"/>
                </a:solidFill>
              </a:rPr>
              <a:t>very variable</a:t>
            </a:r>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Elevation: </a:t>
            </a:r>
            <a:r>
              <a:rPr lang="en-US" sz="2400">
                <a:solidFill>
                  <a:schemeClr val="dk1"/>
                </a:solidFill>
                <a:latin typeface="Arial"/>
                <a:ea typeface="Arial"/>
                <a:cs typeface="Arial"/>
                <a:sym typeface="Arial"/>
              </a:rPr>
              <a:t>Varies from ~100 m – 460 m</a:t>
            </a:r>
            <a:endParaRPr sz="2400" b="1">
              <a:solidFill>
                <a:schemeClr val="dk1"/>
              </a:solidFill>
              <a:latin typeface="Arial"/>
              <a:ea typeface="Arial"/>
              <a:cs typeface="Arial"/>
              <a:sym typeface="Arial"/>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Type</a:t>
            </a:r>
            <a:r>
              <a:rPr lang="en-US" sz="2400">
                <a:solidFill>
                  <a:schemeClr val="dk1"/>
                </a:solidFill>
                <a:latin typeface="Arial"/>
                <a:ea typeface="Arial"/>
                <a:cs typeface="Arial"/>
                <a:sym typeface="Arial"/>
              </a:rPr>
              <a:t> : Uniform Ramp to Double Ridge Morphology </a:t>
            </a:r>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Experiences variability throughout with width especially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8" name="Google Shape;208;p9" descr="nasa-logo"/>
          <p:cNvPicPr preferRelativeResize="0"/>
          <p:nvPr/>
        </p:nvPicPr>
        <p:blipFill rotWithShape="1">
          <a:blip r:embed="rId7">
            <a:alphaModFix/>
          </a:blip>
          <a:srcRect/>
          <a:stretch/>
        </p:blipFill>
        <p:spPr>
          <a:xfrm>
            <a:off x="5382726" y="5830673"/>
            <a:ext cx="1016001" cy="869822"/>
          </a:xfrm>
          <a:prstGeom prst="rect">
            <a:avLst/>
          </a:prstGeom>
          <a:noFill/>
          <a:ln>
            <a:noFill/>
          </a:ln>
        </p:spPr>
      </p:pic>
      <p:sp>
        <p:nvSpPr>
          <p:cNvPr id="209" name="Google Shape;209;p9"/>
          <p:cNvSpPr txBox="1"/>
          <p:nvPr/>
        </p:nvSpPr>
        <p:spPr>
          <a:xfrm>
            <a:off x="3854825" y="5127521"/>
            <a:ext cx="31213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K – Means Plot of Ridge 220</a:t>
            </a:r>
            <a:endParaRPr/>
          </a:p>
        </p:txBody>
      </p:sp>
      <p:sp>
        <p:nvSpPr>
          <p:cNvPr id="210" name="Google Shape;210;p9"/>
          <p:cNvSpPr txBox="1"/>
          <p:nvPr/>
        </p:nvSpPr>
        <p:spPr>
          <a:xfrm>
            <a:off x="8113127" y="5127521"/>
            <a:ext cx="35189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Location of the Profiles on Ridge</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1073</Words>
  <Application>Microsoft Macintosh PowerPoint</Application>
  <PresentationFormat>Widescreen</PresentationFormat>
  <Paragraphs>131</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Variability Along Martian    Wrinkle Ridges</vt:lpstr>
      <vt:lpstr>Martian Tectonics </vt:lpstr>
      <vt:lpstr>Wrinkle Ridges Background</vt:lpstr>
      <vt:lpstr>Goals and Motivations</vt:lpstr>
      <vt:lpstr>Methods</vt:lpstr>
      <vt:lpstr>K – Means Analysis</vt:lpstr>
      <vt:lpstr>K – Means Application</vt:lpstr>
      <vt:lpstr>Classification of Topographic Profiles</vt:lpstr>
      <vt:lpstr>Individual Ridges Highlighted </vt:lpstr>
      <vt:lpstr>Individual Ridges Highlighted </vt:lpstr>
      <vt:lpstr>Individual Ridges Highlighted </vt:lpstr>
      <vt:lpstr>Conclusions</vt:lpstr>
      <vt:lpstr> 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Variability Along Martian    Wrinkle Ridges</dc:title>
  <dc:creator>Cryder, Morgan Elizabeth - (mecryder)</dc:creator>
  <cp:lastModifiedBy>Cryder, Morgan Elizabeth - (mecryder)</cp:lastModifiedBy>
  <cp:revision>4</cp:revision>
  <dcterms:created xsi:type="dcterms:W3CDTF">2021-03-30T21:26:02Z</dcterms:created>
  <dcterms:modified xsi:type="dcterms:W3CDTF">2021-04-02T19:31:58Z</dcterms:modified>
</cp:coreProperties>
</file>